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0" r:id="rId2"/>
    <p:sldMasterId id="2147483708" r:id="rId3"/>
  </p:sldMasterIdLst>
  <p:notesMasterIdLst>
    <p:notesMasterId r:id="rId71"/>
  </p:notesMasterIdLst>
  <p:handoutMasterIdLst>
    <p:handoutMasterId r:id="rId72"/>
  </p:handoutMasterIdLst>
  <p:sldIdLst>
    <p:sldId id="298" r:id="rId4"/>
    <p:sldId id="299" r:id="rId5"/>
    <p:sldId id="353" r:id="rId6"/>
    <p:sldId id="300" r:id="rId7"/>
    <p:sldId id="361" r:id="rId8"/>
    <p:sldId id="362" r:id="rId9"/>
    <p:sldId id="301" r:id="rId10"/>
    <p:sldId id="302" r:id="rId11"/>
    <p:sldId id="303" r:id="rId12"/>
    <p:sldId id="304" r:id="rId13"/>
    <p:sldId id="305" r:id="rId14"/>
    <p:sldId id="306" r:id="rId15"/>
    <p:sldId id="363" r:id="rId16"/>
    <p:sldId id="364" r:id="rId17"/>
    <p:sldId id="365" r:id="rId18"/>
    <p:sldId id="366" r:id="rId19"/>
    <p:sldId id="367" r:id="rId20"/>
    <p:sldId id="368" r:id="rId21"/>
    <p:sldId id="310" r:id="rId22"/>
    <p:sldId id="369" r:id="rId23"/>
    <p:sldId id="370" r:id="rId24"/>
    <p:sldId id="371" r:id="rId25"/>
    <p:sldId id="372" r:id="rId26"/>
    <p:sldId id="373" r:id="rId27"/>
    <p:sldId id="374" r:id="rId28"/>
    <p:sldId id="314" r:id="rId29"/>
    <p:sldId id="375" r:id="rId30"/>
    <p:sldId id="376" r:id="rId31"/>
    <p:sldId id="377" r:id="rId32"/>
    <p:sldId id="378" r:id="rId33"/>
    <p:sldId id="379" r:id="rId34"/>
    <p:sldId id="380" r:id="rId35"/>
    <p:sldId id="318" r:id="rId36"/>
    <p:sldId id="354" r:id="rId37"/>
    <p:sldId id="319" r:id="rId38"/>
    <p:sldId id="355" r:id="rId39"/>
    <p:sldId id="321" r:id="rId40"/>
    <p:sldId id="322" r:id="rId41"/>
    <p:sldId id="323" r:id="rId42"/>
    <p:sldId id="358" r:id="rId43"/>
    <p:sldId id="325" r:id="rId44"/>
    <p:sldId id="326" r:id="rId45"/>
    <p:sldId id="359" r:id="rId46"/>
    <p:sldId id="328" r:id="rId47"/>
    <p:sldId id="329" r:id="rId48"/>
    <p:sldId id="330" r:id="rId49"/>
    <p:sldId id="331" r:id="rId50"/>
    <p:sldId id="332" r:id="rId51"/>
    <p:sldId id="333" r:id="rId52"/>
    <p:sldId id="334" r:id="rId53"/>
    <p:sldId id="335" r:id="rId54"/>
    <p:sldId id="337" r:id="rId55"/>
    <p:sldId id="360" r:id="rId56"/>
    <p:sldId id="339" r:id="rId57"/>
    <p:sldId id="340" r:id="rId58"/>
    <p:sldId id="341" r:id="rId59"/>
    <p:sldId id="342" r:id="rId60"/>
    <p:sldId id="343" r:id="rId61"/>
    <p:sldId id="344" r:id="rId62"/>
    <p:sldId id="345" r:id="rId63"/>
    <p:sldId id="346" r:id="rId64"/>
    <p:sldId id="347" r:id="rId65"/>
    <p:sldId id="348" r:id="rId66"/>
    <p:sldId id="349" r:id="rId67"/>
    <p:sldId id="350" r:id="rId68"/>
    <p:sldId id="351" r:id="rId69"/>
    <p:sldId id="352" r:id="rId70"/>
  </p:sldIdLst>
  <p:sldSz cx="9144000" cy="6858000" type="screen4x3"/>
  <p:notesSz cx="6934200" cy="9232900"/>
  <p:custDataLst>
    <p:tags r:id="rId73"/>
  </p:custDataLst>
  <p:defaultTextStyle>
    <a:defPPr>
      <a:defRPr lang="en-US"/>
    </a:defPPr>
    <a:lvl1pPr algn="l" rtl="0" fontAlgn="base">
      <a:spcBef>
        <a:spcPct val="0"/>
      </a:spcBef>
      <a:spcAft>
        <a:spcPct val="0"/>
      </a:spcAft>
      <a:defRPr kern="1200">
        <a:solidFill>
          <a:schemeClr val="tx1"/>
        </a:solidFill>
        <a:latin typeface="Garamond" pitchFamily="18" charset="0"/>
        <a:ea typeface="+mn-ea"/>
        <a:cs typeface="Arial" charset="0"/>
      </a:defRPr>
    </a:lvl1pPr>
    <a:lvl2pPr marL="457200" algn="l" rtl="0" fontAlgn="base">
      <a:spcBef>
        <a:spcPct val="0"/>
      </a:spcBef>
      <a:spcAft>
        <a:spcPct val="0"/>
      </a:spcAft>
      <a:defRPr kern="1200">
        <a:solidFill>
          <a:schemeClr val="tx1"/>
        </a:solidFill>
        <a:latin typeface="Garamond" pitchFamily="18" charset="0"/>
        <a:ea typeface="+mn-ea"/>
        <a:cs typeface="Arial" charset="0"/>
      </a:defRPr>
    </a:lvl2pPr>
    <a:lvl3pPr marL="914400" algn="l" rtl="0" fontAlgn="base">
      <a:spcBef>
        <a:spcPct val="0"/>
      </a:spcBef>
      <a:spcAft>
        <a:spcPct val="0"/>
      </a:spcAft>
      <a:defRPr kern="1200">
        <a:solidFill>
          <a:schemeClr val="tx1"/>
        </a:solidFill>
        <a:latin typeface="Garamond" pitchFamily="18" charset="0"/>
        <a:ea typeface="+mn-ea"/>
        <a:cs typeface="Arial" charset="0"/>
      </a:defRPr>
    </a:lvl3pPr>
    <a:lvl4pPr marL="1371600" algn="l" rtl="0" fontAlgn="base">
      <a:spcBef>
        <a:spcPct val="0"/>
      </a:spcBef>
      <a:spcAft>
        <a:spcPct val="0"/>
      </a:spcAft>
      <a:defRPr kern="1200">
        <a:solidFill>
          <a:schemeClr val="tx1"/>
        </a:solidFill>
        <a:latin typeface="Garamond" pitchFamily="18" charset="0"/>
        <a:ea typeface="+mn-ea"/>
        <a:cs typeface="Arial" charset="0"/>
      </a:defRPr>
    </a:lvl4pPr>
    <a:lvl5pPr marL="1828800" algn="l" rtl="0" fontAlgn="base">
      <a:spcBef>
        <a:spcPct val="0"/>
      </a:spcBef>
      <a:spcAft>
        <a:spcPct val="0"/>
      </a:spcAft>
      <a:defRPr kern="1200">
        <a:solidFill>
          <a:schemeClr val="tx1"/>
        </a:solidFill>
        <a:latin typeface="Garamond" pitchFamily="18" charset="0"/>
        <a:ea typeface="+mn-ea"/>
        <a:cs typeface="Arial" charset="0"/>
      </a:defRPr>
    </a:lvl5pPr>
    <a:lvl6pPr marL="2286000" algn="l" defTabSz="914400" rtl="0" eaLnBrk="1" latinLnBrk="0" hangingPunct="1">
      <a:defRPr kern="1200">
        <a:solidFill>
          <a:schemeClr val="tx1"/>
        </a:solidFill>
        <a:latin typeface="Garamond" pitchFamily="18" charset="0"/>
        <a:ea typeface="+mn-ea"/>
        <a:cs typeface="Arial" charset="0"/>
      </a:defRPr>
    </a:lvl6pPr>
    <a:lvl7pPr marL="2743200" algn="l" defTabSz="914400" rtl="0" eaLnBrk="1" latinLnBrk="0" hangingPunct="1">
      <a:defRPr kern="1200">
        <a:solidFill>
          <a:schemeClr val="tx1"/>
        </a:solidFill>
        <a:latin typeface="Garamond" pitchFamily="18" charset="0"/>
        <a:ea typeface="+mn-ea"/>
        <a:cs typeface="Arial" charset="0"/>
      </a:defRPr>
    </a:lvl7pPr>
    <a:lvl8pPr marL="3200400" algn="l" defTabSz="914400" rtl="0" eaLnBrk="1" latinLnBrk="0" hangingPunct="1">
      <a:defRPr kern="1200">
        <a:solidFill>
          <a:schemeClr val="tx1"/>
        </a:solidFill>
        <a:latin typeface="Garamond" pitchFamily="18" charset="0"/>
        <a:ea typeface="+mn-ea"/>
        <a:cs typeface="Arial" charset="0"/>
      </a:defRPr>
    </a:lvl8pPr>
    <a:lvl9pPr marL="3657600" algn="l" defTabSz="914400" rtl="0" eaLnBrk="1" latinLnBrk="0" hangingPunct="1">
      <a:defRPr kern="1200">
        <a:solidFill>
          <a:schemeClr val="tx1"/>
        </a:solidFill>
        <a:latin typeface="Garamond"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8">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F"/>
    <a:srgbClr val="FFFF99"/>
    <a:srgbClr val="CC0000"/>
    <a:srgbClr val="993366"/>
    <a:srgbClr val="9900CC"/>
    <a:srgbClr val="BDFFBD"/>
    <a:srgbClr val="111111"/>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94" autoAdjust="0"/>
    <p:restoredTop sz="94707" autoAdjust="0"/>
  </p:normalViewPr>
  <p:slideViewPr>
    <p:cSldViewPr snapToGrid="0">
      <p:cViewPr varScale="1">
        <p:scale>
          <a:sx n="84" d="100"/>
          <a:sy n="84" d="100"/>
        </p:scale>
        <p:origin x="102" y="10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9348"/>
    </p:cViewPr>
  </p:sorterViewPr>
  <p:notesViewPr>
    <p:cSldViewPr snapToGrid="0">
      <p:cViewPr varScale="1">
        <p:scale>
          <a:sx n="86" d="100"/>
          <a:sy n="86" d="100"/>
        </p:scale>
        <p:origin x="3846" y="90"/>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05138" cy="461963"/>
          </a:xfrm>
          <a:prstGeom prst="rect">
            <a:avLst/>
          </a:prstGeom>
          <a:noFill/>
          <a:ln w="9525">
            <a:noFill/>
            <a:miter lim="800000"/>
            <a:headEnd/>
            <a:tailEnd/>
          </a:ln>
        </p:spPr>
        <p:txBody>
          <a:bodyPr vert="horz" wrap="square" lIns="92382" tIns="46191" rIns="92382" bIns="46191" numCol="1" anchor="t" anchorCtr="0" compatLnSpc="1">
            <a:prstTxWarp prst="textNoShape">
              <a:avLst/>
            </a:prstTxWarp>
          </a:bodyPr>
          <a:lstStyle>
            <a:lvl1pPr defTabSz="923925">
              <a:defRPr sz="1200"/>
            </a:lvl1pPr>
          </a:lstStyle>
          <a:p>
            <a:pPr>
              <a:defRPr/>
            </a:pPr>
            <a:endParaRPr lang="en-US"/>
          </a:p>
        </p:txBody>
      </p:sp>
      <p:sp>
        <p:nvSpPr>
          <p:cNvPr id="3" name="Date Placeholder 2"/>
          <p:cNvSpPr>
            <a:spLocks noGrp="1"/>
          </p:cNvSpPr>
          <p:nvPr>
            <p:ph type="dt" sz="quarter" idx="1"/>
          </p:nvPr>
        </p:nvSpPr>
        <p:spPr bwMode="auto">
          <a:xfrm>
            <a:off x="3927475" y="0"/>
            <a:ext cx="3005138" cy="461963"/>
          </a:xfrm>
          <a:prstGeom prst="rect">
            <a:avLst/>
          </a:prstGeom>
          <a:noFill/>
          <a:ln w="9525">
            <a:noFill/>
            <a:miter lim="800000"/>
            <a:headEnd/>
            <a:tailEnd/>
          </a:ln>
        </p:spPr>
        <p:txBody>
          <a:bodyPr vert="horz" wrap="square" lIns="92382" tIns="46191" rIns="92382" bIns="46191" numCol="1" anchor="t" anchorCtr="0" compatLnSpc="1">
            <a:prstTxWarp prst="textNoShape">
              <a:avLst/>
            </a:prstTxWarp>
          </a:bodyPr>
          <a:lstStyle>
            <a:lvl1pPr algn="r" defTabSz="923925">
              <a:defRPr sz="1200"/>
            </a:lvl1pPr>
          </a:lstStyle>
          <a:p>
            <a:pPr>
              <a:defRPr/>
            </a:pPr>
            <a:fld id="{E8A1176E-FE25-4D2E-9CB3-6D270A851D19}" type="datetimeFigureOut">
              <a:rPr lang="en-US"/>
              <a:pPr>
                <a:defRPr/>
              </a:pPr>
              <a:t>4/3/2023</a:t>
            </a:fld>
            <a:endParaRPr lang="en-US"/>
          </a:p>
        </p:txBody>
      </p:sp>
      <p:sp>
        <p:nvSpPr>
          <p:cNvPr id="4" name="Footer Placeholder 3"/>
          <p:cNvSpPr>
            <a:spLocks noGrp="1"/>
          </p:cNvSpPr>
          <p:nvPr>
            <p:ph type="ftr" sz="quarter" idx="2"/>
          </p:nvPr>
        </p:nvSpPr>
        <p:spPr bwMode="auto">
          <a:xfrm>
            <a:off x="0" y="8769350"/>
            <a:ext cx="3005138" cy="461963"/>
          </a:xfrm>
          <a:prstGeom prst="rect">
            <a:avLst/>
          </a:prstGeom>
          <a:noFill/>
          <a:ln w="9525">
            <a:noFill/>
            <a:miter lim="800000"/>
            <a:headEnd/>
            <a:tailEnd/>
          </a:ln>
        </p:spPr>
        <p:txBody>
          <a:bodyPr vert="horz" wrap="square" lIns="92382" tIns="46191" rIns="92382" bIns="46191" numCol="1" anchor="b" anchorCtr="0" compatLnSpc="1">
            <a:prstTxWarp prst="textNoShape">
              <a:avLst/>
            </a:prstTxWarp>
          </a:bodyPr>
          <a:lstStyle>
            <a:lvl1pPr defTabSz="923925">
              <a:defRPr sz="1200"/>
            </a:lvl1pPr>
          </a:lstStyle>
          <a:p>
            <a:pPr>
              <a:defRPr/>
            </a:pPr>
            <a:endParaRPr lang="en-US"/>
          </a:p>
        </p:txBody>
      </p:sp>
      <p:sp>
        <p:nvSpPr>
          <p:cNvPr id="5" name="Slide Number Placeholder 4"/>
          <p:cNvSpPr>
            <a:spLocks noGrp="1"/>
          </p:cNvSpPr>
          <p:nvPr>
            <p:ph type="sldNum" sz="quarter" idx="3"/>
          </p:nvPr>
        </p:nvSpPr>
        <p:spPr bwMode="auto">
          <a:xfrm>
            <a:off x="3927475" y="8769350"/>
            <a:ext cx="3005138" cy="461963"/>
          </a:xfrm>
          <a:prstGeom prst="rect">
            <a:avLst/>
          </a:prstGeom>
          <a:noFill/>
          <a:ln w="9525">
            <a:noFill/>
            <a:miter lim="800000"/>
            <a:headEnd/>
            <a:tailEnd/>
          </a:ln>
        </p:spPr>
        <p:txBody>
          <a:bodyPr vert="horz" wrap="square" lIns="92382" tIns="46191" rIns="92382" bIns="46191" numCol="1" anchor="b" anchorCtr="0" compatLnSpc="1">
            <a:prstTxWarp prst="textNoShape">
              <a:avLst/>
            </a:prstTxWarp>
          </a:bodyPr>
          <a:lstStyle>
            <a:lvl1pPr algn="r" defTabSz="923925">
              <a:defRPr sz="1200"/>
            </a:lvl1pPr>
          </a:lstStyle>
          <a:p>
            <a:pPr>
              <a:defRPr/>
            </a:pPr>
            <a:fld id="{163F9877-83AD-4B50-8C5A-D89D4E363456}" type="slidenum">
              <a:rPr lang="en-US"/>
              <a:pPr>
                <a:defRPr/>
              </a:pPr>
              <a:t>‹#›</a:t>
            </a:fld>
            <a:endParaRPr lang="en-US"/>
          </a:p>
        </p:txBody>
      </p:sp>
    </p:spTree>
    <p:extLst>
      <p:ext uri="{BB962C8B-B14F-4D97-AF65-F5344CB8AC3E}">
        <p14:creationId xmlns:p14="http://schemas.microsoft.com/office/powerpoint/2010/main" val="2031576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05138" cy="461963"/>
          </a:xfrm>
          <a:prstGeom prst="rect">
            <a:avLst/>
          </a:prstGeom>
          <a:noFill/>
          <a:ln w="9525">
            <a:noFill/>
            <a:miter lim="800000"/>
            <a:headEnd/>
            <a:tailEnd/>
          </a:ln>
        </p:spPr>
        <p:txBody>
          <a:bodyPr vert="horz" wrap="square" lIns="92382" tIns="46191" rIns="92382" bIns="46191" numCol="1" anchor="t" anchorCtr="0" compatLnSpc="1">
            <a:prstTxWarp prst="textNoShape">
              <a:avLst/>
            </a:prstTxWarp>
          </a:bodyPr>
          <a:lstStyle>
            <a:lvl1pPr defTabSz="923925">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927475" y="0"/>
            <a:ext cx="3005138" cy="461963"/>
          </a:xfrm>
          <a:prstGeom prst="rect">
            <a:avLst/>
          </a:prstGeom>
          <a:noFill/>
          <a:ln w="9525">
            <a:noFill/>
            <a:miter lim="800000"/>
            <a:headEnd/>
            <a:tailEnd/>
          </a:ln>
        </p:spPr>
        <p:txBody>
          <a:bodyPr vert="horz" wrap="square" lIns="92382" tIns="46191" rIns="92382" bIns="46191" numCol="1" anchor="t" anchorCtr="0" compatLnSpc="1">
            <a:prstTxWarp prst="textNoShape">
              <a:avLst/>
            </a:prstTxWarp>
          </a:bodyPr>
          <a:lstStyle>
            <a:lvl1pPr algn="r" defTabSz="923925">
              <a:defRPr sz="1200">
                <a:latin typeface="Arial" charset="0"/>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58875" y="692150"/>
            <a:ext cx="4616450" cy="3462338"/>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93738" y="4386263"/>
            <a:ext cx="5546725" cy="4154487"/>
          </a:xfrm>
          <a:prstGeom prst="rect">
            <a:avLst/>
          </a:prstGeom>
          <a:noFill/>
          <a:ln w="9525">
            <a:noFill/>
            <a:miter lim="800000"/>
            <a:headEnd/>
            <a:tailEnd/>
          </a:ln>
        </p:spPr>
        <p:txBody>
          <a:bodyPr vert="horz" wrap="square" lIns="92382" tIns="46191" rIns="92382" bIns="4619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769350"/>
            <a:ext cx="3005138" cy="461963"/>
          </a:xfrm>
          <a:prstGeom prst="rect">
            <a:avLst/>
          </a:prstGeom>
          <a:noFill/>
          <a:ln w="9525">
            <a:noFill/>
            <a:miter lim="800000"/>
            <a:headEnd/>
            <a:tailEnd/>
          </a:ln>
        </p:spPr>
        <p:txBody>
          <a:bodyPr vert="horz" wrap="square" lIns="92382" tIns="46191" rIns="92382" bIns="46191" numCol="1" anchor="b" anchorCtr="0" compatLnSpc="1">
            <a:prstTxWarp prst="textNoShape">
              <a:avLst/>
            </a:prstTxWarp>
          </a:bodyPr>
          <a:lstStyle>
            <a:lvl1pPr defTabSz="923925">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927475" y="8769350"/>
            <a:ext cx="3005138" cy="461963"/>
          </a:xfrm>
          <a:prstGeom prst="rect">
            <a:avLst/>
          </a:prstGeom>
          <a:noFill/>
          <a:ln w="9525">
            <a:noFill/>
            <a:miter lim="800000"/>
            <a:headEnd/>
            <a:tailEnd/>
          </a:ln>
        </p:spPr>
        <p:txBody>
          <a:bodyPr vert="horz" wrap="square" lIns="92382" tIns="46191" rIns="92382" bIns="46191" numCol="1" anchor="b" anchorCtr="0" compatLnSpc="1">
            <a:prstTxWarp prst="textNoShape">
              <a:avLst/>
            </a:prstTxWarp>
          </a:bodyPr>
          <a:lstStyle>
            <a:lvl1pPr algn="r" defTabSz="923925">
              <a:defRPr sz="1200">
                <a:latin typeface="Arial" charset="0"/>
              </a:defRPr>
            </a:lvl1pPr>
          </a:lstStyle>
          <a:p>
            <a:pPr>
              <a:defRPr/>
            </a:pPr>
            <a:fld id="{D158067D-B5C1-49D5-BE34-A5616E85E6F3}" type="slidenum">
              <a:rPr lang="en-US"/>
              <a:pPr>
                <a:defRPr/>
              </a:pPr>
              <a:t>‹#›</a:t>
            </a:fld>
            <a:endParaRPr lang="en-US"/>
          </a:p>
        </p:txBody>
      </p:sp>
    </p:spTree>
    <p:extLst>
      <p:ext uri="{BB962C8B-B14F-4D97-AF65-F5344CB8AC3E}">
        <p14:creationId xmlns:p14="http://schemas.microsoft.com/office/powerpoint/2010/main" val="39692784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Rot="1" noChangeAspect="1" noChangeArrowheads="1" noTextEdit="1"/>
          </p:cNvSpPr>
          <p:nvPr>
            <p:ph type="sldImg"/>
          </p:nvPr>
        </p:nvSpPr>
        <p:spPr>
          <a:ln/>
        </p:spPr>
      </p:sp>
      <p:sp>
        <p:nvSpPr>
          <p:cNvPr id="16386" name="Rectangle 3"/>
          <p:cNvSpPr>
            <a:spLocks noGrp="1" noChangeArrowheads="1"/>
          </p:cNvSpPr>
          <p:nvPr>
            <p:ph type="body" idx="1"/>
          </p:nvPr>
        </p:nvSpPr>
        <p:spPr>
          <a:noFill/>
          <a:ln/>
        </p:spPr>
        <p:txBody>
          <a:bodyPr/>
          <a:lstStyle/>
          <a:p>
            <a:r>
              <a:rPr lang="en-US" dirty="0">
                <a:cs typeface="Arial" charset="0"/>
              </a:rPr>
              <a:t>Welcome to unit 13, Part A, Entrepreneurial Leadership</a:t>
            </a:r>
          </a:p>
        </p:txBody>
      </p:sp>
    </p:spTree>
    <p:extLst>
      <p:ext uri="{BB962C8B-B14F-4D97-AF65-F5344CB8AC3E}">
        <p14:creationId xmlns:p14="http://schemas.microsoft.com/office/powerpoint/2010/main" val="82026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a:xfrm>
            <a:off x="1119188" y="682625"/>
            <a:ext cx="4646612" cy="3484563"/>
          </a:xfrm>
          <a:solidFill>
            <a:srgbClr val="FFFFFF"/>
          </a:solidFill>
          <a:ln w="12700" cap="flat"/>
        </p:spPr>
      </p:sp>
      <p:sp>
        <p:nvSpPr>
          <p:cNvPr id="40962" name="Rectangle 3"/>
          <p:cNvSpPr>
            <a:spLocks noGrp="1" noChangeArrowheads="1"/>
          </p:cNvSpPr>
          <p:nvPr>
            <p:ph type="body" idx="1"/>
          </p:nvPr>
        </p:nvSpPr>
        <p:spPr>
          <a:xfrm>
            <a:off x="909638" y="4397375"/>
            <a:ext cx="5067300" cy="4168775"/>
          </a:xfrm>
          <a:noFill/>
          <a:ln/>
        </p:spPr>
        <p:txBody>
          <a:bodyPr lIns="91490" tIns="45745" rIns="91490" bIns="45745"/>
          <a:lstStyle/>
          <a:p>
            <a:r>
              <a:rPr lang="en-US" altLang="en-US">
                <a:cs typeface="Arial" charset="0"/>
              </a:rPr>
              <a:t>In Rapid Growth, your role changes from being at the center, to sharing some of the responsibilities with functional leaders who begin to form your top management team.  Your time and energy need to be focused on building and coaching your top management team, developing a plan and laying in the infrastructure for growth, and communicating the plan and vision to everyone in the company - and key outside constituents as well. </a:t>
            </a:r>
          </a:p>
          <a:p>
            <a:endParaRPr lang="en-US" altLang="en-US">
              <a:cs typeface="Arial" charset="0"/>
            </a:endParaRPr>
          </a:p>
          <a:p>
            <a:r>
              <a:rPr lang="en-US" altLang="en-US">
                <a:cs typeface="Arial" charset="0"/>
              </a:rPr>
              <a:t>One key task is to assess your personal strengths and weaknesses , and assemble a team that has complementary strengths to your weaknesses.  It also means that you have to say “No” to some opportunities and develop a plan and a strategy to take you to your chosen destination.  Finally, you need to tell people where you’re going and how you plan to get there.  To use my Lewis and Clark mapping metaphor, you have to choose a trail, organize the necessary wagons and provisions to take you through the trip, and periodically tell the pioneers where you are, whether the company is on target, and when you think you’ll reach the target.  </a:t>
            </a:r>
          </a:p>
        </p:txBody>
      </p:sp>
    </p:spTree>
    <p:extLst>
      <p:ext uri="{BB962C8B-B14F-4D97-AF65-F5344CB8AC3E}">
        <p14:creationId xmlns:p14="http://schemas.microsoft.com/office/powerpoint/2010/main" val="3594412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123950" y="681038"/>
            <a:ext cx="4637088" cy="3478212"/>
          </a:xfrm>
          <a:solidFill>
            <a:srgbClr val="FFFFFF"/>
          </a:solidFill>
          <a:ln w="12700" cap="flat"/>
        </p:spPr>
      </p:sp>
      <p:sp>
        <p:nvSpPr>
          <p:cNvPr id="49154" name="Rectangle 3"/>
          <p:cNvSpPr>
            <a:spLocks noGrp="1" noChangeArrowheads="1"/>
          </p:cNvSpPr>
          <p:nvPr>
            <p:ph type="body" idx="1"/>
          </p:nvPr>
        </p:nvSpPr>
        <p:spPr>
          <a:xfrm>
            <a:off x="911225" y="4395788"/>
            <a:ext cx="5067300" cy="4170362"/>
          </a:xfrm>
          <a:noFill/>
          <a:ln/>
        </p:spPr>
        <p:txBody>
          <a:bodyPr lIns="89598" tIns="44799" rIns="89598" bIns="44799"/>
          <a:lstStyle/>
          <a:p>
            <a:r>
              <a:rPr lang="en-US" sz="1100">
                <a:cs typeface="Arial" charset="0"/>
              </a:rPr>
              <a:t>Note the changes in your role - from inside the company to “outside” the company.  You become the strategic innovator, the catalyst for change, the organization builder, and the chief of culture.</a:t>
            </a:r>
          </a:p>
        </p:txBody>
      </p:sp>
    </p:spTree>
    <p:extLst>
      <p:ext uri="{BB962C8B-B14F-4D97-AF65-F5344CB8AC3E}">
        <p14:creationId xmlns:p14="http://schemas.microsoft.com/office/powerpoint/2010/main" val="4214752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a:xfrm>
            <a:off x="1119188" y="682625"/>
            <a:ext cx="4646612" cy="3484563"/>
          </a:xfrm>
          <a:solidFill>
            <a:srgbClr val="FFFFFF"/>
          </a:solidFill>
          <a:ln w="12700" cap="flat"/>
        </p:spPr>
      </p:sp>
      <p:sp>
        <p:nvSpPr>
          <p:cNvPr id="57346" name="Rectangle 3"/>
          <p:cNvSpPr>
            <a:spLocks noGrp="1" noChangeArrowheads="1"/>
          </p:cNvSpPr>
          <p:nvPr>
            <p:ph type="body" idx="1"/>
          </p:nvPr>
        </p:nvSpPr>
        <p:spPr>
          <a:xfrm>
            <a:off x="909638" y="4397375"/>
            <a:ext cx="5067300" cy="4168775"/>
          </a:xfrm>
          <a:noFill/>
          <a:ln/>
        </p:spPr>
        <p:txBody>
          <a:bodyPr lIns="91490" tIns="45745" rIns="91490" bIns="45745"/>
          <a:lstStyle/>
          <a:p>
            <a:r>
              <a:rPr lang="en-US" altLang="en-US">
                <a:cs typeface="Arial" charset="0"/>
              </a:rPr>
              <a:t>What are the keys to building a successful company?  You are the key, but you must take stock in your team, your culture, your planning process and your own effectiveness as a CEO.</a:t>
            </a:r>
          </a:p>
        </p:txBody>
      </p:sp>
    </p:spTree>
    <p:extLst>
      <p:ext uri="{BB962C8B-B14F-4D97-AF65-F5344CB8AC3E}">
        <p14:creationId xmlns:p14="http://schemas.microsoft.com/office/powerpoint/2010/main" val="3650179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a:ln/>
        </p:spPr>
      </p:sp>
      <p:sp>
        <p:nvSpPr>
          <p:cNvPr id="59394" name="Rectangle 3"/>
          <p:cNvSpPr>
            <a:spLocks noGrp="1" noChangeArrowheads="1"/>
          </p:cNvSpPr>
          <p:nvPr>
            <p:ph type="body" idx="1"/>
          </p:nvPr>
        </p:nvSpPr>
        <p:spPr>
          <a:noFill/>
          <a:ln/>
        </p:spPr>
        <p:txBody>
          <a:bodyPr/>
          <a:lstStyle/>
          <a:p>
            <a:r>
              <a:rPr lang="en-US">
                <a:cs typeface="Arial" charset="0"/>
              </a:rPr>
              <a:t>Your board of directors will not only assist you in your journey as a new CEO, but they are an essential team members of your venture.</a:t>
            </a:r>
          </a:p>
        </p:txBody>
      </p:sp>
    </p:spTree>
    <p:extLst>
      <p:ext uri="{BB962C8B-B14F-4D97-AF65-F5344CB8AC3E}">
        <p14:creationId xmlns:p14="http://schemas.microsoft.com/office/powerpoint/2010/main" val="219395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ChangeArrowheads="1" noTextEdit="1"/>
          </p:cNvSpPr>
          <p:nvPr>
            <p:ph type="sldImg"/>
          </p:nvPr>
        </p:nvSpPr>
        <p:spPr>
          <a:ln/>
        </p:spPr>
      </p:sp>
      <p:sp>
        <p:nvSpPr>
          <p:cNvPr id="63490" name="Rectangle 3"/>
          <p:cNvSpPr>
            <a:spLocks noGrp="1" noChangeArrowheads="1"/>
          </p:cNvSpPr>
          <p:nvPr>
            <p:ph type="body" idx="1"/>
          </p:nvPr>
        </p:nvSpPr>
        <p:spPr>
          <a:noFill/>
          <a:ln/>
        </p:spPr>
        <p:txBody>
          <a:bodyPr/>
          <a:lstStyle/>
          <a:p>
            <a:r>
              <a:rPr lang="en-US">
                <a:cs typeface="Arial" charset="0"/>
              </a:rPr>
              <a:t>The company’s board of directors is a strategic resource to the CEO.  Given the fact that most directors generally have more or specific experience that is helpful to the CEO, the relationship between CEO and board members should be strong and based upon a level of trust so that robust debate and honest communication can take place.</a:t>
            </a:r>
          </a:p>
          <a:p>
            <a:endParaRPr lang="en-US">
              <a:cs typeface="Arial" charset="0"/>
            </a:endParaRPr>
          </a:p>
          <a:p>
            <a:r>
              <a:rPr lang="en-US">
                <a:cs typeface="Arial" charset="0"/>
              </a:rPr>
              <a:t>As reported in the article “What makes great boards great”, the CEO must be responsible for getting the most our of his or her board.  </a:t>
            </a:r>
          </a:p>
        </p:txBody>
      </p:sp>
    </p:spTree>
    <p:extLst>
      <p:ext uri="{BB962C8B-B14F-4D97-AF65-F5344CB8AC3E}">
        <p14:creationId xmlns:p14="http://schemas.microsoft.com/office/powerpoint/2010/main" val="760390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ChangeArrowheads="1" noTextEdit="1"/>
          </p:cNvSpPr>
          <p:nvPr>
            <p:ph type="sldImg"/>
          </p:nvPr>
        </p:nvSpPr>
        <p:spPr>
          <a:ln/>
        </p:spPr>
      </p:sp>
      <p:sp>
        <p:nvSpPr>
          <p:cNvPr id="65538" name="Rectangle 3"/>
          <p:cNvSpPr>
            <a:spLocks noGrp="1" noChangeArrowheads="1"/>
          </p:cNvSpPr>
          <p:nvPr>
            <p:ph type="body" idx="1"/>
          </p:nvPr>
        </p:nvSpPr>
        <p:spPr>
          <a:noFill/>
          <a:ln/>
        </p:spPr>
        <p:txBody>
          <a:bodyPr/>
          <a:lstStyle/>
          <a:p>
            <a:r>
              <a:rPr lang="en-US">
                <a:cs typeface="Arial" charset="0"/>
              </a:rPr>
              <a:t>Effective boards can be a tremendous asset to the CEO.  New ventures need high level problem solving sessions on a frequent basis.  These sessions are what make board meetings an important face-to-face activity for both management teams and directors.  A typical meeting schedule for a brand new start-up is once monthly.  The meetings should be focused on important topics where discussion is encouraged and actions are encouraged.  The BOD should be engaged in helping the CEO make difficult decisions and and solve tough problems.  Board meetings are not about reporting results (although there is a lot of that), it is about working issues in the early stage venture.</a:t>
            </a:r>
          </a:p>
          <a:p>
            <a:endParaRPr lang="en-US">
              <a:cs typeface="Arial" charset="0"/>
            </a:endParaRPr>
          </a:p>
          <a:p>
            <a:r>
              <a:rPr lang="en-US">
                <a:cs typeface="Arial" charset="0"/>
              </a:rPr>
              <a:t>It is also important to expose your key management members to the board.  The board will gain an appreciation for the talent you have brought into the company and the management team will have a clear understanding of how the company is governed.</a:t>
            </a:r>
          </a:p>
          <a:p>
            <a:endParaRPr lang="en-US">
              <a:cs typeface="Arial" charset="0"/>
            </a:endParaRPr>
          </a:p>
          <a:p>
            <a:r>
              <a:rPr lang="en-US">
                <a:cs typeface="Arial" charset="0"/>
              </a:rPr>
              <a:t>While not a detailed operational review, there are functional reports that magnify certain problems with the company, its strategy or its execution.</a:t>
            </a:r>
          </a:p>
        </p:txBody>
      </p:sp>
    </p:spTree>
    <p:extLst>
      <p:ext uri="{BB962C8B-B14F-4D97-AF65-F5344CB8AC3E}">
        <p14:creationId xmlns:p14="http://schemas.microsoft.com/office/powerpoint/2010/main" val="582355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ChangeArrowheads="1" noTextEdit="1"/>
          </p:cNvSpPr>
          <p:nvPr>
            <p:ph type="sldImg"/>
          </p:nvPr>
        </p:nvSpPr>
        <p:spPr>
          <a:ln/>
        </p:spPr>
      </p:sp>
      <p:sp>
        <p:nvSpPr>
          <p:cNvPr id="67586" name="Rectangle 3"/>
          <p:cNvSpPr>
            <a:spLocks noGrp="1" noChangeArrowheads="1"/>
          </p:cNvSpPr>
          <p:nvPr>
            <p:ph type="body" idx="1"/>
          </p:nvPr>
        </p:nvSpPr>
        <p:spPr>
          <a:noFill/>
          <a:ln/>
        </p:spPr>
        <p:txBody>
          <a:bodyPr/>
          <a:lstStyle/>
          <a:p>
            <a:r>
              <a:rPr lang="en-US">
                <a:cs typeface="Arial" charset="0"/>
              </a:rPr>
              <a:t>The Board meeting is not intended to be a detailed chronicle of company events since the last meeting.  Meetings are the proper venue to bring all board members into the discusssion and problem solving phase, however, informal contact between meetings with individual members is also recommended.  This is useful when you want to “trial balloon” certain ideas or share more intimate details about a certain situation before the meeting.  Directors never like to be surprised at the meeting.  The board package should arrive a couple of days before the meeting so your board will have time to review the material.  An agenda should spell out the topics to be covered.  Board members may ask that certain topics or items be added to the agenda.  Remember, your board members are your partners.  They are there to help.  Deliver all the news, not just the good, but the bad too.  They can only help if they know what the issues are and what your game plan is to address them.</a:t>
            </a:r>
          </a:p>
        </p:txBody>
      </p:sp>
    </p:spTree>
    <p:extLst>
      <p:ext uri="{BB962C8B-B14F-4D97-AF65-F5344CB8AC3E}">
        <p14:creationId xmlns:p14="http://schemas.microsoft.com/office/powerpoint/2010/main" val="1792470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a:noFill/>
          <a:ln/>
        </p:spPr>
        <p:txBody>
          <a:bodyPr/>
          <a:lstStyle/>
          <a:p>
            <a:r>
              <a:rPr lang="en-US">
                <a:cs typeface="Arial" charset="0"/>
              </a:rPr>
              <a:t>I’m often asked, what does a board do?  While this is not an exhaustive list, it gives you some idea of their responsibilities.  Some are strategic and others are fiduciary.  From a strategic perspective, the board helps guide and approve the strategies developed by the CEO.  Don’t misunderstand, the board does not set the direction for the company.  That job belongs to the CEO.  It is the board’s duty to be a sounding board for the establishment of company strategies and objectives.  In this process, they challenge the CEO’s thinking in order to get to the best answer and result.  They set compensation and review the CEO’s performance.  </a:t>
            </a:r>
          </a:p>
          <a:p>
            <a:endParaRPr lang="en-US">
              <a:cs typeface="Arial" charset="0"/>
            </a:endParaRPr>
          </a:p>
          <a:p>
            <a:r>
              <a:rPr lang="en-US">
                <a:cs typeface="Arial" charset="0"/>
              </a:rPr>
              <a:t>In the legal sense, they ensure the proper governance and oversight.  They approve key transactions, amendments to the company’s corporate records, and establish and monitor the examination of the company’s records by hiring independent auditors and reviewing their findings to ensure there is not corporate malfeasince.</a:t>
            </a:r>
          </a:p>
        </p:txBody>
      </p:sp>
    </p:spTree>
    <p:extLst>
      <p:ext uri="{BB962C8B-B14F-4D97-AF65-F5344CB8AC3E}">
        <p14:creationId xmlns:p14="http://schemas.microsoft.com/office/powerpoint/2010/main" val="3581500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r>
              <a:rPr lang="en-US">
                <a:cs typeface="Arial" charset="0"/>
              </a:rPr>
              <a:t>Independent surveys provide insight into what important director attributes are.  By some margin, honesty and integrity top the list.  Interestingly, name recognition comes in last, probably because star power provides very little in value add to a young and growing company.  New ventures need board members who are accessible, available and are willing to roll up their sleeves to help.</a:t>
            </a:r>
          </a:p>
        </p:txBody>
      </p:sp>
    </p:spTree>
    <p:extLst>
      <p:ext uri="{BB962C8B-B14F-4D97-AF65-F5344CB8AC3E}">
        <p14:creationId xmlns:p14="http://schemas.microsoft.com/office/powerpoint/2010/main" val="2253980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Rot="1" noChangeAspect="1" noChangeArrowheads="1" noTextEdit="1"/>
          </p:cNvSpPr>
          <p:nvPr>
            <p:ph type="sldImg"/>
          </p:nvPr>
        </p:nvSpPr>
        <p:spPr>
          <a:ln/>
        </p:spPr>
      </p:sp>
      <p:sp>
        <p:nvSpPr>
          <p:cNvPr id="73730" name="Rectangle 3"/>
          <p:cNvSpPr>
            <a:spLocks noGrp="1" noChangeArrowheads="1"/>
          </p:cNvSpPr>
          <p:nvPr>
            <p:ph type="body" idx="1"/>
          </p:nvPr>
        </p:nvSpPr>
        <p:spPr>
          <a:xfrm>
            <a:off x="925513" y="4386263"/>
            <a:ext cx="5083175" cy="4154487"/>
          </a:xfrm>
          <a:noFill/>
          <a:ln/>
        </p:spPr>
        <p:txBody>
          <a:bodyPr lIns="92367" tIns="46183" rIns="92367" bIns="46183"/>
          <a:lstStyle/>
          <a:p>
            <a:r>
              <a:rPr lang="en-US" dirty="0">
                <a:cs typeface="Arial" charset="0"/>
              </a:rPr>
              <a:t>The CEO</a:t>
            </a:r>
            <a:r>
              <a:rPr lang="en-US" baseline="0" dirty="0">
                <a:cs typeface="Arial" charset="0"/>
              </a:rPr>
              <a:t> has a unique relationship with the board.  It is complex and sometimes difficult to understand if the board is your boss, a consultant, advisor, partner or friend.  The answer is that they are all of the above.</a:t>
            </a:r>
          </a:p>
          <a:p>
            <a:endParaRPr lang="en-US" baseline="0" dirty="0">
              <a:cs typeface="Arial" charset="0"/>
            </a:endParaRPr>
          </a:p>
          <a:p>
            <a:r>
              <a:rPr lang="en-US" baseline="0" dirty="0">
                <a:cs typeface="Arial" charset="0"/>
              </a:rPr>
              <a:t>The relationship is built on mutual trust and respect.</a:t>
            </a:r>
          </a:p>
          <a:p>
            <a:endParaRPr lang="en-US" baseline="0" dirty="0">
              <a:cs typeface="Arial" charset="0"/>
            </a:endParaRPr>
          </a:p>
          <a:p>
            <a:r>
              <a:rPr lang="en-US" baseline="0" dirty="0">
                <a:cs typeface="Arial" charset="0"/>
              </a:rPr>
              <a:t>Communication is the key to having good board relationships.  Each will have different strengths.  Learn to use them for their special knowledge and experience.  Encourage board interaction amongst the outside board members.  And, never use the board as an excuse.  “The board blocked my decision”.</a:t>
            </a:r>
            <a:endParaRPr lang="en-US" dirty="0">
              <a:cs typeface="Arial" charset="0"/>
            </a:endParaRPr>
          </a:p>
        </p:txBody>
      </p:sp>
    </p:spTree>
    <p:extLst>
      <p:ext uri="{BB962C8B-B14F-4D97-AF65-F5344CB8AC3E}">
        <p14:creationId xmlns:p14="http://schemas.microsoft.com/office/powerpoint/2010/main" val="3714988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xfrm>
            <a:off x="1119188" y="682625"/>
            <a:ext cx="4646612" cy="3484563"/>
          </a:xfrm>
          <a:solidFill>
            <a:srgbClr val="FFFFFF"/>
          </a:solidFill>
          <a:ln w="12700" cap="flat"/>
        </p:spPr>
      </p:sp>
      <p:sp>
        <p:nvSpPr>
          <p:cNvPr id="18434" name="Rectangle 3"/>
          <p:cNvSpPr>
            <a:spLocks noGrp="1" noChangeArrowheads="1"/>
          </p:cNvSpPr>
          <p:nvPr>
            <p:ph type="body" idx="1"/>
          </p:nvPr>
        </p:nvSpPr>
        <p:spPr>
          <a:xfrm>
            <a:off x="679450" y="4246563"/>
            <a:ext cx="5070475" cy="4168775"/>
          </a:xfrm>
          <a:noFill/>
          <a:ln/>
        </p:spPr>
        <p:txBody>
          <a:bodyPr lIns="91490" tIns="45745" rIns="91490" bIns="45745"/>
          <a:lstStyle/>
          <a:p>
            <a:r>
              <a:rPr lang="en-US" altLang="en-US">
                <a:cs typeface="Arial" charset="0"/>
              </a:rPr>
              <a:t>The most important determinant of success in a new venture is the CEO.  For this reason, we must spend ample time to educate and inform new entrepreneurs of the CEO’s role and how it changes as the company grows and matures.</a:t>
            </a:r>
          </a:p>
        </p:txBody>
      </p:sp>
    </p:spTree>
    <p:extLst>
      <p:ext uri="{BB962C8B-B14F-4D97-AF65-F5344CB8AC3E}">
        <p14:creationId xmlns:p14="http://schemas.microsoft.com/office/powerpoint/2010/main" val="1582146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Rot="1" noChangeAspect="1" noChangeArrowheads="1" noTextEdit="1"/>
          </p:cNvSpPr>
          <p:nvPr>
            <p:ph type="sldImg"/>
          </p:nvPr>
        </p:nvSpPr>
        <p:spPr>
          <a:ln/>
        </p:spPr>
      </p:sp>
      <p:sp>
        <p:nvSpPr>
          <p:cNvPr id="75778" name="Rectangle 3"/>
          <p:cNvSpPr>
            <a:spLocks noGrp="1" noChangeArrowheads="1"/>
          </p:cNvSpPr>
          <p:nvPr>
            <p:ph type="body" idx="1"/>
          </p:nvPr>
        </p:nvSpPr>
        <p:spPr>
          <a:xfrm>
            <a:off x="925513" y="4386263"/>
            <a:ext cx="5083175" cy="4154487"/>
          </a:xfrm>
          <a:noFill/>
          <a:ln/>
        </p:spPr>
        <p:txBody>
          <a:bodyPr lIns="92367" tIns="46183" rIns="92367" bIns="46183"/>
          <a:lstStyle/>
          <a:p>
            <a:r>
              <a:rPr lang="en-US" dirty="0">
                <a:cs typeface="Arial" charset="0"/>
              </a:rPr>
              <a:t>The CEO reports to the board.  He or she is held accountable for all company results.  The</a:t>
            </a:r>
            <a:r>
              <a:rPr lang="en-US" baseline="0" dirty="0">
                <a:cs typeface="Arial" charset="0"/>
              </a:rPr>
              <a:t> board’s expectations are set by the CEO.  The performance against those expectations is how the CEO is measured.  The CEO and board must encourage a culture of full disclosure and candor.  Intellectual honesty, ethical behavior and the acceptance of accountability make the board relationships more effective.</a:t>
            </a:r>
            <a:endParaRPr lang="en-US" dirty="0">
              <a:cs typeface="Arial" charset="0"/>
            </a:endParaRPr>
          </a:p>
        </p:txBody>
      </p:sp>
    </p:spTree>
    <p:extLst>
      <p:ext uri="{BB962C8B-B14F-4D97-AF65-F5344CB8AC3E}">
        <p14:creationId xmlns:p14="http://schemas.microsoft.com/office/powerpoint/2010/main" val="3878451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Rot="1" noChangeAspect="1" noChangeArrowheads="1" noTextEdit="1"/>
          </p:cNvSpPr>
          <p:nvPr>
            <p:ph type="sldImg"/>
          </p:nvPr>
        </p:nvSpPr>
        <p:spPr>
          <a:ln/>
        </p:spPr>
      </p:sp>
      <p:sp>
        <p:nvSpPr>
          <p:cNvPr id="77826" name="Rectangle 3"/>
          <p:cNvSpPr>
            <a:spLocks noGrp="1" noChangeArrowheads="1"/>
          </p:cNvSpPr>
          <p:nvPr>
            <p:ph type="body" idx="1"/>
          </p:nvPr>
        </p:nvSpPr>
        <p:spPr>
          <a:xfrm>
            <a:off x="925513" y="4386263"/>
            <a:ext cx="5083175" cy="4154487"/>
          </a:xfrm>
          <a:noFill/>
          <a:ln/>
        </p:spPr>
        <p:txBody>
          <a:bodyPr lIns="92367" tIns="46183" rIns="92367" bIns="46183"/>
          <a:lstStyle/>
          <a:p>
            <a:r>
              <a:rPr lang="en-US" dirty="0">
                <a:cs typeface="Arial" charset="0"/>
              </a:rPr>
              <a:t>Some boards</a:t>
            </a:r>
            <a:r>
              <a:rPr lang="en-US" baseline="0" dirty="0">
                <a:cs typeface="Arial" charset="0"/>
              </a:rPr>
              <a:t> have been constructed through strong personal relationships.  In some cases, board members turn a “blind eye” to important issues because the CEO has a way of using his friendship to “steamroll” through his agenda.  Every board member should trust their </a:t>
            </a:r>
            <a:r>
              <a:rPr lang="en-US" baseline="0" dirty="0" err="1">
                <a:cs typeface="Arial" charset="0"/>
              </a:rPr>
              <a:t>judgement</a:t>
            </a:r>
            <a:r>
              <a:rPr lang="en-US" baseline="0" dirty="0">
                <a:cs typeface="Arial" charset="0"/>
              </a:rPr>
              <a:t> and sound the alarm if something doesn’t look right.</a:t>
            </a:r>
            <a:endParaRPr lang="en-US" dirty="0">
              <a:cs typeface="Arial" charset="0"/>
            </a:endParaRPr>
          </a:p>
        </p:txBody>
      </p:sp>
    </p:spTree>
    <p:extLst>
      <p:ext uri="{BB962C8B-B14F-4D97-AF65-F5344CB8AC3E}">
        <p14:creationId xmlns:p14="http://schemas.microsoft.com/office/powerpoint/2010/main" val="1280938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Rot="1" noChangeAspect="1" noChangeArrowheads="1" noTextEdit="1"/>
          </p:cNvSpPr>
          <p:nvPr>
            <p:ph type="sldImg"/>
          </p:nvPr>
        </p:nvSpPr>
        <p:spPr>
          <a:ln/>
        </p:spPr>
      </p:sp>
      <p:sp>
        <p:nvSpPr>
          <p:cNvPr id="79874" name="Rectangle 3"/>
          <p:cNvSpPr>
            <a:spLocks noGrp="1" noChangeArrowheads="1"/>
          </p:cNvSpPr>
          <p:nvPr>
            <p:ph type="body" idx="1"/>
          </p:nvPr>
        </p:nvSpPr>
        <p:spPr>
          <a:xfrm>
            <a:off x="925513" y="4386263"/>
            <a:ext cx="5083175" cy="4154487"/>
          </a:xfrm>
          <a:noFill/>
          <a:ln/>
        </p:spPr>
        <p:txBody>
          <a:bodyPr lIns="92367" tIns="46183" rIns="92367" bIns="46183"/>
          <a:lstStyle/>
          <a:p>
            <a:r>
              <a:rPr lang="en-US" dirty="0">
                <a:cs typeface="Arial" charset="0"/>
              </a:rPr>
              <a:t>Good board</a:t>
            </a:r>
            <a:r>
              <a:rPr lang="en-US" baseline="0" dirty="0">
                <a:cs typeface="Arial" charset="0"/>
              </a:rPr>
              <a:t> members will generally have several years of experience.  This is what a new CEO needs.  While you cannot and shouldn’t try to manage the board, it is your task to get the most out of them.  If you are not “steering” the direction for the board, it will manage itself without the CEO’s leadership.  This will not be good for the CEO.</a:t>
            </a:r>
            <a:endParaRPr lang="en-US" dirty="0">
              <a:cs typeface="Arial" charset="0"/>
            </a:endParaRPr>
          </a:p>
        </p:txBody>
      </p:sp>
    </p:spTree>
    <p:extLst>
      <p:ext uri="{BB962C8B-B14F-4D97-AF65-F5344CB8AC3E}">
        <p14:creationId xmlns:p14="http://schemas.microsoft.com/office/powerpoint/2010/main" val="3325602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xfrm>
            <a:off x="925513" y="4386263"/>
            <a:ext cx="5083175" cy="4154487"/>
          </a:xfrm>
          <a:noFill/>
          <a:ln/>
        </p:spPr>
        <p:txBody>
          <a:bodyPr lIns="92367" tIns="46183" rIns="92367" bIns="46183"/>
          <a:lstStyle/>
          <a:p>
            <a:r>
              <a:rPr lang="en-US" dirty="0">
                <a:cs typeface="Arial" charset="0"/>
              </a:rPr>
              <a:t>The board has many complex</a:t>
            </a:r>
            <a:r>
              <a:rPr lang="en-US" baseline="0" dirty="0">
                <a:cs typeface="Arial" charset="0"/>
              </a:rPr>
              <a:t> legal obligations.</a:t>
            </a:r>
          </a:p>
          <a:p>
            <a:endParaRPr lang="en-US" baseline="0" dirty="0">
              <a:cs typeface="Arial" charset="0"/>
            </a:endParaRPr>
          </a:p>
          <a:p>
            <a:r>
              <a:rPr lang="en-US" baseline="0" dirty="0">
                <a:cs typeface="Arial" charset="0"/>
              </a:rPr>
              <a:t>Their overall goal is to work toward the success of the company.  They do this by providing advice, reviewing the performance of the CEO, approving the CEO’s compensation, consulting on strategy and does their best to ensure the success of the CEO.</a:t>
            </a:r>
          </a:p>
          <a:p>
            <a:endParaRPr lang="en-US" baseline="0" dirty="0">
              <a:cs typeface="Arial" charset="0"/>
            </a:endParaRPr>
          </a:p>
          <a:p>
            <a:r>
              <a:rPr lang="en-US" baseline="0" dirty="0">
                <a:cs typeface="Arial" charset="0"/>
              </a:rPr>
              <a:t>They also approve the annual plan and monitor the progress toward the plan.  They audit company processes to ensure systems and process integrity.  </a:t>
            </a:r>
          </a:p>
          <a:p>
            <a:endParaRPr lang="en-US" baseline="0" dirty="0">
              <a:cs typeface="Arial" charset="0"/>
            </a:endParaRPr>
          </a:p>
          <a:p>
            <a:r>
              <a:rPr lang="en-US" baseline="0" dirty="0">
                <a:cs typeface="Arial" charset="0"/>
              </a:rPr>
              <a:t>Some people find it </a:t>
            </a:r>
            <a:r>
              <a:rPr lang="en-US" baseline="0" dirty="0" err="1">
                <a:cs typeface="Arial" charset="0"/>
              </a:rPr>
              <a:t>suprising</a:t>
            </a:r>
            <a:r>
              <a:rPr lang="en-US" baseline="0" dirty="0">
                <a:cs typeface="Arial" charset="0"/>
              </a:rPr>
              <a:t> that they have responsibilities to not only shareholders, but to debt holders, employees and suppliers.  Essentially all </a:t>
            </a:r>
            <a:r>
              <a:rPr lang="en-US" baseline="0" dirty="0" err="1">
                <a:cs typeface="Arial" charset="0"/>
              </a:rPr>
              <a:t>contituents</a:t>
            </a:r>
            <a:r>
              <a:rPr lang="en-US" baseline="0" dirty="0">
                <a:cs typeface="Arial" charset="0"/>
              </a:rPr>
              <a:t> of the company.</a:t>
            </a:r>
            <a:endParaRPr lang="en-US" dirty="0">
              <a:cs typeface="Arial" charset="0"/>
            </a:endParaRPr>
          </a:p>
        </p:txBody>
      </p:sp>
    </p:spTree>
    <p:extLst>
      <p:ext uri="{BB962C8B-B14F-4D97-AF65-F5344CB8AC3E}">
        <p14:creationId xmlns:p14="http://schemas.microsoft.com/office/powerpoint/2010/main" val="3250524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ChangeArrowheads="1" noTextEdit="1"/>
          </p:cNvSpPr>
          <p:nvPr>
            <p:ph type="sldImg"/>
          </p:nvPr>
        </p:nvSpPr>
        <p:spPr>
          <a:ln/>
        </p:spPr>
      </p:sp>
      <p:sp>
        <p:nvSpPr>
          <p:cNvPr id="83970" name="Rectangle 3"/>
          <p:cNvSpPr>
            <a:spLocks noGrp="1" noChangeArrowheads="1"/>
          </p:cNvSpPr>
          <p:nvPr>
            <p:ph type="body" idx="1"/>
          </p:nvPr>
        </p:nvSpPr>
        <p:spPr>
          <a:xfrm>
            <a:off x="925513" y="4386263"/>
            <a:ext cx="5083175" cy="4154487"/>
          </a:xfrm>
          <a:noFill/>
          <a:ln/>
        </p:spPr>
        <p:txBody>
          <a:bodyPr lIns="92367" tIns="46183" rIns="92367" bIns="46183"/>
          <a:lstStyle/>
          <a:p>
            <a:r>
              <a:rPr lang="en-US" dirty="0">
                <a:cs typeface="Arial" charset="0"/>
              </a:rPr>
              <a:t>The CEO performance review is important,</a:t>
            </a:r>
            <a:r>
              <a:rPr lang="en-US" baseline="0" dirty="0">
                <a:cs typeface="Arial" charset="0"/>
              </a:rPr>
              <a:t> but will be largely ignored by the board unless the CEO introduces and manages the process.  The review should take in to account the annual operating plan, the results, and how the CEO conducts himself.  The review should be written and presented in a face-to-face meeting.</a:t>
            </a:r>
            <a:endParaRPr lang="en-US" dirty="0">
              <a:cs typeface="Arial" charset="0"/>
            </a:endParaRPr>
          </a:p>
        </p:txBody>
      </p:sp>
    </p:spTree>
    <p:extLst>
      <p:ext uri="{BB962C8B-B14F-4D97-AF65-F5344CB8AC3E}">
        <p14:creationId xmlns:p14="http://schemas.microsoft.com/office/powerpoint/2010/main" val="2525955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addition</a:t>
            </a:r>
            <a:r>
              <a:rPr lang="en-US" baseline="0" dirty="0"/>
              <a:t> to the results as measured against the annual operating plan, here are some questions that should be addressed in the CEO review</a:t>
            </a:r>
          </a:p>
          <a:p>
            <a:endParaRPr lang="en-US" baseline="0" dirty="0"/>
          </a:p>
          <a:p>
            <a:r>
              <a:rPr lang="en-US" baseline="0" dirty="0"/>
              <a:t>READ #3 questions</a:t>
            </a:r>
            <a:endParaRPr lang="en-US" dirty="0"/>
          </a:p>
        </p:txBody>
      </p:sp>
      <p:sp>
        <p:nvSpPr>
          <p:cNvPr id="4" name="Slide Number Placeholder 3"/>
          <p:cNvSpPr>
            <a:spLocks noGrp="1"/>
          </p:cNvSpPr>
          <p:nvPr>
            <p:ph type="sldNum" sz="quarter" idx="10"/>
          </p:nvPr>
        </p:nvSpPr>
        <p:spPr/>
        <p:txBody>
          <a:bodyPr/>
          <a:lstStyle/>
          <a:p>
            <a:pPr>
              <a:defRPr/>
            </a:pPr>
            <a:fld id="{D158067D-B5C1-49D5-BE34-A5616E85E6F3}" type="slidenum">
              <a:rPr lang="en-US" smtClean="0"/>
              <a:pPr>
                <a:defRPr/>
              </a:pPr>
              <a:t>50</a:t>
            </a:fld>
            <a:endParaRPr lang="en-US"/>
          </a:p>
        </p:txBody>
      </p:sp>
    </p:spTree>
    <p:extLst>
      <p:ext uri="{BB962C8B-B14F-4D97-AF65-F5344CB8AC3E}">
        <p14:creationId xmlns:p14="http://schemas.microsoft.com/office/powerpoint/2010/main" val="170176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Other qualitative questions that should be asked?  READ 3 questions</a:t>
            </a:r>
          </a:p>
        </p:txBody>
      </p:sp>
      <p:sp>
        <p:nvSpPr>
          <p:cNvPr id="4" name="Slide Number Placeholder 3"/>
          <p:cNvSpPr>
            <a:spLocks noGrp="1"/>
          </p:cNvSpPr>
          <p:nvPr>
            <p:ph type="sldNum" sz="quarter" idx="10"/>
          </p:nvPr>
        </p:nvSpPr>
        <p:spPr/>
        <p:txBody>
          <a:bodyPr/>
          <a:lstStyle/>
          <a:p>
            <a:pPr>
              <a:defRPr/>
            </a:pPr>
            <a:fld id="{D158067D-B5C1-49D5-BE34-A5616E85E6F3}" type="slidenum">
              <a:rPr lang="en-US" smtClean="0"/>
              <a:pPr>
                <a:defRPr/>
              </a:pPr>
              <a:t>51</a:t>
            </a:fld>
            <a:endParaRPr lang="en-US"/>
          </a:p>
        </p:txBody>
      </p:sp>
    </p:spTree>
    <p:extLst>
      <p:ext uri="{BB962C8B-B14F-4D97-AF65-F5344CB8AC3E}">
        <p14:creationId xmlns:p14="http://schemas.microsoft.com/office/powerpoint/2010/main" val="2809669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xfrm>
            <a:off x="1125538" y="681038"/>
            <a:ext cx="4637087" cy="3478212"/>
          </a:xfrm>
          <a:solidFill>
            <a:srgbClr val="FFFFFF"/>
          </a:solidFill>
          <a:ln w="12700" cap="flat"/>
        </p:spPr>
      </p:sp>
      <p:sp>
        <p:nvSpPr>
          <p:cNvPr id="90114" name="Rectangle 3"/>
          <p:cNvSpPr>
            <a:spLocks noGrp="1" noChangeArrowheads="1"/>
          </p:cNvSpPr>
          <p:nvPr>
            <p:ph type="body" idx="1"/>
          </p:nvPr>
        </p:nvSpPr>
        <p:spPr>
          <a:xfrm>
            <a:off x="911225" y="4395788"/>
            <a:ext cx="5067300" cy="4170362"/>
          </a:xfrm>
          <a:noFill/>
          <a:ln/>
        </p:spPr>
        <p:txBody>
          <a:bodyPr lIns="89801" tIns="44900" rIns="89801" bIns="44900"/>
          <a:lstStyle/>
          <a:p>
            <a:r>
              <a:rPr lang="en-US" sz="1000" b="1" i="1" dirty="0">
                <a:cs typeface="Arial" charset="0"/>
              </a:rPr>
              <a:t>Just</a:t>
            </a:r>
            <a:r>
              <a:rPr lang="en-US" sz="1000" b="1" i="1" baseline="0" dirty="0">
                <a:cs typeface="Arial" charset="0"/>
              </a:rPr>
              <a:t> as the </a:t>
            </a:r>
            <a:r>
              <a:rPr lang="en-US" sz="1000" b="1" i="1" baseline="0" dirty="0" err="1">
                <a:cs typeface="Arial" charset="0"/>
              </a:rPr>
              <a:t>ceo</a:t>
            </a:r>
            <a:r>
              <a:rPr lang="en-US" sz="1000" b="1" i="1" baseline="0" dirty="0">
                <a:cs typeface="Arial" charset="0"/>
              </a:rPr>
              <a:t> must evolve, so should the board.  The company will move from a founder led board with a couple of his investors to a larger board </a:t>
            </a:r>
            <a:r>
              <a:rPr lang="en-US" sz="1000" b="1" i="1" baseline="0" dirty="0" err="1">
                <a:cs typeface="Arial" charset="0"/>
              </a:rPr>
              <a:t>wieghted</a:t>
            </a:r>
            <a:r>
              <a:rPr lang="en-US" sz="1000" b="1" i="1" baseline="0" dirty="0">
                <a:cs typeface="Arial" charset="0"/>
              </a:rPr>
              <a:t> with outside independents who will be compensated for their service.  Explain the slide.</a:t>
            </a:r>
            <a:endParaRPr lang="en-US" sz="1000" b="1" i="1" dirty="0">
              <a:cs typeface="Arial" charset="0"/>
            </a:endParaRPr>
          </a:p>
        </p:txBody>
      </p:sp>
    </p:spTree>
    <p:extLst>
      <p:ext uri="{BB962C8B-B14F-4D97-AF65-F5344CB8AC3E}">
        <p14:creationId xmlns:p14="http://schemas.microsoft.com/office/powerpoint/2010/main" val="2341741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ChangeArrowheads="1" noTextEdit="1"/>
          </p:cNvSpPr>
          <p:nvPr>
            <p:ph type="sldImg"/>
          </p:nvPr>
        </p:nvSpPr>
        <p:spPr>
          <a:ln/>
        </p:spPr>
      </p:sp>
      <p:sp>
        <p:nvSpPr>
          <p:cNvPr id="93186" name="Rectangle 3"/>
          <p:cNvSpPr>
            <a:spLocks noGrp="1" noChangeArrowheads="1"/>
          </p:cNvSpPr>
          <p:nvPr>
            <p:ph type="body" idx="1"/>
          </p:nvPr>
        </p:nvSpPr>
        <p:spPr>
          <a:xfrm>
            <a:off x="925513" y="4386263"/>
            <a:ext cx="5083175" cy="4154487"/>
          </a:xfrm>
          <a:noFill/>
          <a:ln/>
        </p:spPr>
        <p:txBody>
          <a:bodyPr lIns="92367" tIns="46183" rIns="92367" bIns="46183"/>
          <a:lstStyle/>
          <a:p>
            <a:r>
              <a:rPr lang="en-US" dirty="0">
                <a:cs typeface="Arial" charset="0"/>
              </a:rPr>
              <a:t>Dysfunctional boards</a:t>
            </a:r>
            <a:r>
              <a:rPr lang="en-US" baseline="0" dirty="0">
                <a:cs typeface="Arial" charset="0"/>
              </a:rPr>
              <a:t> will make a CEO’s life miserable.  Good luck at getting anything important accomplished.  This situation should be dealt with immediately.</a:t>
            </a:r>
            <a:endParaRPr lang="en-US" dirty="0">
              <a:cs typeface="Arial" charset="0"/>
            </a:endParaRPr>
          </a:p>
        </p:txBody>
      </p:sp>
    </p:spTree>
    <p:extLst>
      <p:ext uri="{BB962C8B-B14F-4D97-AF65-F5344CB8AC3E}">
        <p14:creationId xmlns:p14="http://schemas.microsoft.com/office/powerpoint/2010/main" val="1749436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board calendar should look something like this for a new venture.  These activities will occur</a:t>
            </a:r>
            <a:r>
              <a:rPr lang="en-US" baseline="0" dirty="0"/>
              <a:t> at the regularly scheduled meeting and will not require a separate meeting.  These are things that should hit the agenda on a predetermined calendar. </a:t>
            </a:r>
            <a:endParaRPr lang="en-US" dirty="0"/>
          </a:p>
        </p:txBody>
      </p:sp>
      <p:sp>
        <p:nvSpPr>
          <p:cNvPr id="4" name="Slide Number Placeholder 3"/>
          <p:cNvSpPr>
            <a:spLocks noGrp="1"/>
          </p:cNvSpPr>
          <p:nvPr>
            <p:ph type="sldNum" sz="quarter" idx="10"/>
          </p:nvPr>
        </p:nvSpPr>
        <p:spPr/>
        <p:txBody>
          <a:bodyPr/>
          <a:lstStyle/>
          <a:p>
            <a:pPr>
              <a:defRPr/>
            </a:pPr>
            <a:fld id="{D158067D-B5C1-49D5-BE34-A5616E85E6F3}" type="slidenum">
              <a:rPr lang="en-US" smtClean="0"/>
              <a:pPr>
                <a:defRPr/>
              </a:pPr>
              <a:t>55</a:t>
            </a:fld>
            <a:endParaRPr lang="en-US"/>
          </a:p>
        </p:txBody>
      </p:sp>
    </p:spTree>
    <p:extLst>
      <p:ext uri="{BB962C8B-B14F-4D97-AF65-F5344CB8AC3E}">
        <p14:creationId xmlns:p14="http://schemas.microsoft.com/office/powerpoint/2010/main" val="1244735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xfrm>
            <a:off x="1119188" y="682625"/>
            <a:ext cx="4646612" cy="3484563"/>
          </a:xfrm>
          <a:solidFill>
            <a:srgbClr val="FFFFFF"/>
          </a:solidFill>
          <a:ln w="12700" cap="flat"/>
        </p:spPr>
      </p:sp>
      <p:sp>
        <p:nvSpPr>
          <p:cNvPr id="20482" name="Rectangle 3"/>
          <p:cNvSpPr>
            <a:spLocks noGrp="1" noChangeArrowheads="1"/>
          </p:cNvSpPr>
          <p:nvPr>
            <p:ph type="body" idx="1"/>
          </p:nvPr>
        </p:nvSpPr>
        <p:spPr>
          <a:xfrm>
            <a:off x="909638" y="4397375"/>
            <a:ext cx="5067300" cy="4168775"/>
          </a:xfrm>
          <a:noFill/>
          <a:ln/>
        </p:spPr>
        <p:txBody>
          <a:bodyPr lIns="91490" tIns="45745" rIns="91490" bIns="45745"/>
          <a:lstStyle/>
          <a:p>
            <a:r>
              <a:rPr lang="en-US" altLang="en-US">
                <a:cs typeface="Arial" charset="0"/>
              </a:rPr>
              <a:t>We say we’re creating the first “map” of the journey from entrepreneur to CEO.  Remember what happened after Lewis and Clark mapped the territory west of the Mississippi?  So many people went west that trails were created, like the Oregon trail, the Santa Fe trail.  Thousands of pioneers walked, rode, and traveled along these trails to “the other side” of the plains and the mountains - because they had a map to follow.</a:t>
            </a:r>
          </a:p>
          <a:p>
            <a:endParaRPr lang="en-US" altLang="en-US">
              <a:cs typeface="Arial" charset="0"/>
            </a:endParaRPr>
          </a:p>
          <a:p>
            <a:r>
              <a:rPr lang="en-US" altLang="en-US">
                <a:cs typeface="Arial" charset="0"/>
              </a:rPr>
              <a:t>So today we’re preparing you for the journey in two ways: (1) by describing the plains, identifying the rivers, suggesting some good places where you can ford the streams, which mountain passes to use, and (2) by having people who’ve done this journey give you the “insider’s scoop” re what to do, not do, and how to do it.</a:t>
            </a:r>
          </a:p>
        </p:txBody>
      </p:sp>
    </p:spTree>
    <p:extLst>
      <p:ext uri="{BB962C8B-B14F-4D97-AF65-F5344CB8AC3E}">
        <p14:creationId xmlns:p14="http://schemas.microsoft.com/office/powerpoint/2010/main" val="3060994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board meeting should be routine.</a:t>
            </a:r>
          </a:p>
        </p:txBody>
      </p:sp>
      <p:sp>
        <p:nvSpPr>
          <p:cNvPr id="4" name="Slide Number Placeholder 3"/>
          <p:cNvSpPr>
            <a:spLocks noGrp="1"/>
          </p:cNvSpPr>
          <p:nvPr>
            <p:ph type="sldNum" sz="quarter" idx="10"/>
          </p:nvPr>
        </p:nvSpPr>
        <p:spPr/>
        <p:txBody>
          <a:bodyPr/>
          <a:lstStyle/>
          <a:p>
            <a:pPr>
              <a:defRPr/>
            </a:pPr>
            <a:fld id="{D158067D-B5C1-49D5-BE34-A5616E85E6F3}" type="slidenum">
              <a:rPr lang="en-US" smtClean="0"/>
              <a:pPr>
                <a:defRPr/>
              </a:pPr>
              <a:t>56</a:t>
            </a:fld>
            <a:endParaRPr lang="en-US"/>
          </a:p>
        </p:txBody>
      </p:sp>
    </p:spTree>
    <p:extLst>
      <p:ext uri="{BB962C8B-B14F-4D97-AF65-F5344CB8AC3E}">
        <p14:creationId xmlns:p14="http://schemas.microsoft.com/office/powerpoint/2010/main" val="836945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Functional reviews are not necessary each</a:t>
            </a:r>
            <a:r>
              <a:rPr lang="en-US" baseline="0" dirty="0"/>
              <a:t> month.  However, on a rotating basis, hearing from the functional managers is a good idea.  It provides the directors with a window into some of the activities and </a:t>
            </a:r>
            <a:r>
              <a:rPr lang="en-US" baseline="0" dirty="0" err="1"/>
              <a:t>inititatives</a:t>
            </a:r>
            <a:r>
              <a:rPr lang="en-US" baseline="0" dirty="0"/>
              <a:t> in the different departments.</a:t>
            </a:r>
            <a:endParaRPr lang="en-US" dirty="0"/>
          </a:p>
        </p:txBody>
      </p:sp>
      <p:sp>
        <p:nvSpPr>
          <p:cNvPr id="4" name="Slide Number Placeholder 3"/>
          <p:cNvSpPr>
            <a:spLocks noGrp="1"/>
          </p:cNvSpPr>
          <p:nvPr>
            <p:ph type="sldNum" sz="quarter" idx="10"/>
          </p:nvPr>
        </p:nvSpPr>
        <p:spPr/>
        <p:txBody>
          <a:bodyPr/>
          <a:lstStyle/>
          <a:p>
            <a:pPr>
              <a:defRPr/>
            </a:pPr>
            <a:fld id="{D158067D-B5C1-49D5-BE34-A5616E85E6F3}" type="slidenum">
              <a:rPr lang="en-US" smtClean="0"/>
              <a:pPr>
                <a:defRPr/>
              </a:pPr>
              <a:t>59</a:t>
            </a:fld>
            <a:endParaRPr lang="en-US"/>
          </a:p>
        </p:txBody>
      </p:sp>
    </p:spTree>
    <p:extLst>
      <p:ext uri="{BB962C8B-B14F-4D97-AF65-F5344CB8AC3E}">
        <p14:creationId xmlns:p14="http://schemas.microsoft.com/office/powerpoint/2010/main" val="2567231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Rot="1" noChangeAspect="1" noChangeArrowheads="1" noTextEdit="1"/>
          </p:cNvSpPr>
          <p:nvPr>
            <p:ph type="sldImg"/>
          </p:nvPr>
        </p:nvSpPr>
        <p:spPr>
          <a:ln/>
        </p:spPr>
      </p:sp>
      <p:sp>
        <p:nvSpPr>
          <p:cNvPr id="104450" name="Rectangle 3"/>
          <p:cNvSpPr>
            <a:spLocks noGrp="1" noChangeArrowheads="1"/>
          </p:cNvSpPr>
          <p:nvPr>
            <p:ph type="body" idx="1"/>
          </p:nvPr>
        </p:nvSpPr>
        <p:spPr>
          <a:xfrm>
            <a:off x="925513" y="4386263"/>
            <a:ext cx="5083175" cy="4154487"/>
          </a:xfrm>
          <a:noFill/>
          <a:ln/>
        </p:spPr>
        <p:txBody>
          <a:bodyPr lIns="92367" tIns="46183" rIns="92367" bIns="46183"/>
          <a:lstStyle/>
          <a:p>
            <a:r>
              <a:rPr lang="en-US" dirty="0">
                <a:cs typeface="Arial" charset="0"/>
              </a:rPr>
              <a:t>Board should complete a self-evaluation.  This is just good board </a:t>
            </a:r>
            <a:r>
              <a:rPr lang="en-US" dirty="0" err="1">
                <a:cs typeface="Arial" charset="0"/>
              </a:rPr>
              <a:t>hygene</a:t>
            </a:r>
            <a:r>
              <a:rPr lang="en-US" dirty="0">
                <a:cs typeface="Arial" charset="0"/>
              </a:rPr>
              <a:t>.</a:t>
            </a:r>
          </a:p>
        </p:txBody>
      </p:sp>
    </p:spTree>
    <p:extLst>
      <p:ext uri="{BB962C8B-B14F-4D97-AF65-F5344CB8AC3E}">
        <p14:creationId xmlns:p14="http://schemas.microsoft.com/office/powerpoint/2010/main" val="1770054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Rot="1" noChangeAspect="1" noChangeArrowheads="1" noTextEdit="1"/>
          </p:cNvSpPr>
          <p:nvPr>
            <p:ph type="sldImg"/>
          </p:nvPr>
        </p:nvSpPr>
        <p:spPr>
          <a:ln/>
        </p:spPr>
      </p:sp>
      <p:sp>
        <p:nvSpPr>
          <p:cNvPr id="106498" name="Rectangle 3"/>
          <p:cNvSpPr>
            <a:spLocks noGrp="1" noChangeArrowheads="1"/>
          </p:cNvSpPr>
          <p:nvPr>
            <p:ph type="body" idx="1"/>
          </p:nvPr>
        </p:nvSpPr>
        <p:spPr>
          <a:xfrm>
            <a:off x="925513" y="4386263"/>
            <a:ext cx="5083175" cy="4154487"/>
          </a:xfrm>
          <a:noFill/>
          <a:ln/>
        </p:spPr>
        <p:txBody>
          <a:bodyPr/>
          <a:lstStyle/>
          <a:p>
            <a:endParaRPr lang="en-US">
              <a:cs typeface="Arial" charset="0"/>
            </a:endParaRPr>
          </a:p>
        </p:txBody>
      </p:sp>
    </p:spTree>
    <p:extLst>
      <p:ext uri="{BB962C8B-B14F-4D97-AF65-F5344CB8AC3E}">
        <p14:creationId xmlns:p14="http://schemas.microsoft.com/office/powerpoint/2010/main" val="3994327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ChangeArrowheads="1" noTextEdit="1"/>
          </p:cNvSpPr>
          <p:nvPr>
            <p:ph type="sldImg"/>
          </p:nvPr>
        </p:nvSpPr>
        <p:spPr>
          <a:ln/>
        </p:spPr>
      </p:sp>
      <p:sp>
        <p:nvSpPr>
          <p:cNvPr id="109570" name="Rectangle 3"/>
          <p:cNvSpPr>
            <a:spLocks noGrp="1" noChangeArrowheads="1"/>
          </p:cNvSpPr>
          <p:nvPr>
            <p:ph type="body" idx="1"/>
          </p:nvPr>
        </p:nvSpPr>
        <p:spPr>
          <a:xfrm>
            <a:off x="925513" y="4386263"/>
            <a:ext cx="5083175" cy="4154487"/>
          </a:xfrm>
          <a:noFill/>
          <a:ln/>
        </p:spPr>
        <p:txBody>
          <a:bodyPr lIns="92367" tIns="46183" rIns="92367" bIns="46183"/>
          <a:lstStyle/>
          <a:p>
            <a:endParaRPr lang="en-US">
              <a:cs typeface="Arial" charset="0"/>
            </a:endParaRPr>
          </a:p>
        </p:txBody>
      </p:sp>
    </p:spTree>
    <p:extLst>
      <p:ext uri="{BB962C8B-B14F-4D97-AF65-F5344CB8AC3E}">
        <p14:creationId xmlns:p14="http://schemas.microsoft.com/office/powerpoint/2010/main" val="3643088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Rot="1" noChangeAspect="1" noChangeArrowheads="1" noTextEdit="1"/>
          </p:cNvSpPr>
          <p:nvPr>
            <p:ph type="sldImg"/>
          </p:nvPr>
        </p:nvSpPr>
        <p:spPr>
          <a:xfrm>
            <a:off x="1119188" y="682625"/>
            <a:ext cx="4646612" cy="3484563"/>
          </a:xfrm>
          <a:solidFill>
            <a:srgbClr val="FFFFFF"/>
          </a:solidFill>
          <a:ln w="12700" cap="flat"/>
        </p:spPr>
      </p:sp>
      <p:sp>
        <p:nvSpPr>
          <p:cNvPr id="22530" name="Rectangle 3"/>
          <p:cNvSpPr>
            <a:spLocks noGrp="1" noChangeArrowheads="1"/>
          </p:cNvSpPr>
          <p:nvPr>
            <p:ph type="body" idx="1"/>
          </p:nvPr>
        </p:nvSpPr>
        <p:spPr>
          <a:xfrm>
            <a:off x="909638" y="4397375"/>
            <a:ext cx="5067300" cy="4168775"/>
          </a:xfrm>
          <a:noFill/>
          <a:ln/>
        </p:spPr>
        <p:txBody>
          <a:bodyPr lIns="91490" tIns="45745" rIns="91490" bIns="45745"/>
          <a:lstStyle/>
          <a:p>
            <a:r>
              <a:rPr lang="en-US" altLang="en-US">
                <a:cs typeface="Arial" charset="0"/>
              </a:rPr>
              <a:t>You laugh!  But that’s what CONTINUOUS GROWTH is all about:  recurring turbulence and periodic “re-invention” of  the company.  RAPID GROWTH led to many more customers and market opportunities, a much larger employee base, a more complex organization, and the potential to dominate the industry, i.e. more of everything, including more potential to go out of control! </a:t>
            </a:r>
          </a:p>
          <a:p>
            <a:endParaRPr lang="en-US" altLang="en-US">
              <a:cs typeface="Arial" charset="0"/>
            </a:endParaRPr>
          </a:p>
          <a:p>
            <a:r>
              <a:rPr lang="en-US" altLang="en-US">
                <a:cs typeface="Arial" charset="0"/>
              </a:rPr>
              <a:t>In CONTINUOUS GROWTH, the company tries to dominate the industry by finding new market and growing new niches in the current market, expanding product lines, providing more “total solutions” to help customers, and branding itself and its people as thought leaders.  Growth strategies include new product development, strategic alliances, acquisitions and mergers, spinning off subsidiaries, corporate partnership that provides funding, or even an IPO. </a:t>
            </a:r>
          </a:p>
        </p:txBody>
      </p:sp>
    </p:spTree>
    <p:extLst>
      <p:ext uri="{BB962C8B-B14F-4D97-AF65-F5344CB8AC3E}">
        <p14:creationId xmlns:p14="http://schemas.microsoft.com/office/powerpoint/2010/main" val="430229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Rot="1" noChangeAspect="1" noChangeArrowheads="1" noTextEdit="1"/>
          </p:cNvSpPr>
          <p:nvPr>
            <p:ph type="sldImg"/>
          </p:nvPr>
        </p:nvSpPr>
        <p:spPr>
          <a:xfrm>
            <a:off x="1123950" y="681038"/>
            <a:ext cx="4637088" cy="3478212"/>
          </a:xfrm>
          <a:solidFill>
            <a:srgbClr val="FFFFFF"/>
          </a:solidFill>
          <a:ln w="12700" cap="flat"/>
        </p:spPr>
      </p:sp>
      <p:sp>
        <p:nvSpPr>
          <p:cNvPr id="24578" name="Rectangle 3"/>
          <p:cNvSpPr>
            <a:spLocks noGrp="1" noChangeArrowheads="1"/>
          </p:cNvSpPr>
          <p:nvPr>
            <p:ph type="body" idx="1"/>
          </p:nvPr>
        </p:nvSpPr>
        <p:spPr>
          <a:xfrm>
            <a:off x="911225" y="4395788"/>
            <a:ext cx="5067300" cy="4170362"/>
          </a:xfrm>
          <a:noFill/>
          <a:ln/>
        </p:spPr>
        <p:txBody>
          <a:bodyPr lIns="89598" tIns="44799" rIns="89598" bIns="44799"/>
          <a:lstStyle/>
          <a:p>
            <a:r>
              <a:rPr lang="en-US" sz="1100">
                <a:cs typeface="Arial" charset="0"/>
              </a:rPr>
              <a:t>Note the changes in your role - from inside the company to “outside” the company.  You become the strategic innovator, the catalyst for change, the organization builder, and the chief of culture.</a:t>
            </a:r>
          </a:p>
        </p:txBody>
      </p:sp>
    </p:spTree>
    <p:extLst>
      <p:ext uri="{BB962C8B-B14F-4D97-AF65-F5344CB8AC3E}">
        <p14:creationId xmlns:p14="http://schemas.microsoft.com/office/powerpoint/2010/main" val="2122180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xfrm>
            <a:off x="1119188" y="682625"/>
            <a:ext cx="4646612" cy="3484563"/>
          </a:xfrm>
          <a:solidFill>
            <a:srgbClr val="FFFFFF"/>
          </a:solidFill>
          <a:ln w="12700" cap="flat"/>
        </p:spPr>
      </p:sp>
      <p:sp>
        <p:nvSpPr>
          <p:cNvPr id="26626" name="Rectangle 3"/>
          <p:cNvSpPr>
            <a:spLocks noGrp="1" noChangeArrowheads="1"/>
          </p:cNvSpPr>
          <p:nvPr>
            <p:ph type="body" idx="1"/>
          </p:nvPr>
        </p:nvSpPr>
        <p:spPr>
          <a:xfrm>
            <a:off x="909638" y="4397375"/>
            <a:ext cx="5067300" cy="4168775"/>
          </a:xfrm>
          <a:noFill/>
          <a:ln/>
        </p:spPr>
        <p:txBody>
          <a:bodyPr lIns="91490" tIns="45745" rIns="91490" bIns="45745"/>
          <a:lstStyle/>
          <a:p>
            <a:r>
              <a:rPr lang="en-US" altLang="en-US">
                <a:cs typeface="Arial" charset="0"/>
              </a:rPr>
              <a:t>The most important thing a first time CEO can do is prepare him or herself for the journey.  You do this by mapping the territory.  Knowing the stages, anticipating the changes and challenges will prepare you for a changing role as the CEO.  It is easy and advisable to learn from those who have gone before you.  Recognize the critical choices you must make and assess whether or not you are adequately prepared to take your company to the next stage.</a:t>
            </a:r>
          </a:p>
        </p:txBody>
      </p:sp>
    </p:spTree>
    <p:extLst>
      <p:ext uri="{BB962C8B-B14F-4D97-AF65-F5344CB8AC3E}">
        <p14:creationId xmlns:p14="http://schemas.microsoft.com/office/powerpoint/2010/main" val="1250916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1119188" y="682625"/>
            <a:ext cx="4646612" cy="3484563"/>
          </a:xfrm>
          <a:solidFill>
            <a:srgbClr val="FFFFFF"/>
          </a:solidFill>
          <a:ln w="12700" cap="flat"/>
        </p:spPr>
      </p:sp>
      <p:sp>
        <p:nvSpPr>
          <p:cNvPr id="28674" name="Rectangle 3"/>
          <p:cNvSpPr>
            <a:spLocks noGrp="1" noChangeArrowheads="1"/>
          </p:cNvSpPr>
          <p:nvPr>
            <p:ph type="body" idx="1"/>
          </p:nvPr>
        </p:nvSpPr>
        <p:spPr>
          <a:xfrm>
            <a:off x="909638" y="4397375"/>
            <a:ext cx="5067300" cy="4168775"/>
          </a:xfrm>
          <a:noFill/>
          <a:ln/>
        </p:spPr>
        <p:txBody>
          <a:bodyPr lIns="91490" tIns="45745" rIns="91490" bIns="45745"/>
          <a:lstStyle/>
          <a:p>
            <a:r>
              <a:rPr lang="en-US" altLang="en-US">
                <a:cs typeface="Arial" charset="0"/>
              </a:rPr>
              <a:t>OK - given these stages of company development, let’s look at the role of the entrepreneur in each stage:</a:t>
            </a:r>
          </a:p>
          <a:p>
            <a:endParaRPr lang="en-US" altLang="en-US">
              <a:cs typeface="Arial" charset="0"/>
            </a:endParaRPr>
          </a:p>
          <a:p>
            <a:r>
              <a:rPr lang="en-US" altLang="en-US">
                <a:cs typeface="Arial" charset="0"/>
              </a:rPr>
              <a:t>In START-UP, you are the “Do-er” and decision-maker.  People are attracted to you - to work with you, for you, provide resources to you - because of your vision and leadership.  You hire people to be “extensions” of yourself and “do it your way”.  Basically, you are it - and here’s a lot of </a:t>
            </a:r>
            <a:r>
              <a:rPr lang="en-US" altLang="en-US" i="1">
                <a:cs typeface="Arial" charset="0"/>
              </a:rPr>
              <a:t>I-strain:</a:t>
            </a:r>
            <a:r>
              <a:rPr lang="en-US" altLang="en-US">
                <a:cs typeface="Arial" charset="0"/>
              </a:rPr>
              <a:t> “I want to do this…” want to do that…” “I did this…”and “I did that…”</a:t>
            </a:r>
          </a:p>
        </p:txBody>
      </p:sp>
    </p:spTree>
    <p:extLst>
      <p:ext uri="{BB962C8B-B14F-4D97-AF65-F5344CB8AC3E}">
        <p14:creationId xmlns:p14="http://schemas.microsoft.com/office/powerpoint/2010/main" val="168529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xfrm>
            <a:off x="1119188" y="682625"/>
            <a:ext cx="4646612" cy="3484563"/>
          </a:xfrm>
          <a:solidFill>
            <a:srgbClr val="FFFFFF"/>
          </a:solidFill>
          <a:ln w="12700" cap="flat"/>
        </p:spPr>
      </p:sp>
      <p:sp>
        <p:nvSpPr>
          <p:cNvPr id="30722" name="Rectangle 3"/>
          <p:cNvSpPr>
            <a:spLocks noGrp="1" noChangeArrowheads="1"/>
          </p:cNvSpPr>
          <p:nvPr>
            <p:ph type="body" idx="1"/>
          </p:nvPr>
        </p:nvSpPr>
        <p:spPr>
          <a:xfrm>
            <a:off x="909638" y="4397375"/>
            <a:ext cx="5067300" cy="4168775"/>
          </a:xfrm>
          <a:noFill/>
          <a:ln/>
        </p:spPr>
        <p:txBody>
          <a:bodyPr lIns="91490" tIns="45745" rIns="91490" bIns="45745"/>
          <a:lstStyle/>
          <a:p>
            <a:r>
              <a:rPr lang="en-US" altLang="en-US">
                <a:cs typeface="Arial" charset="0"/>
              </a:rPr>
              <a:t>The warning signs that trouble is brewing in the start-up phase can be easily identified.  The start-up phase is a period of great excitement.  There seems to be more opportunity than one can contain.  You begin to experience opportunity overload and start to deviate from your plan because these opportunities seem more apparent and easier to engage.  You begin to stretch your resources.  Projects fall behind and it seems as though you are in a constant fire-fighting mode.  While you use to get involved in every little decision, you start to realize that you can’t do everything.  </a:t>
            </a:r>
          </a:p>
          <a:p>
            <a:endParaRPr lang="en-US" altLang="en-US">
              <a:cs typeface="Arial" charset="0"/>
            </a:endParaRPr>
          </a:p>
          <a:p>
            <a:r>
              <a:rPr lang="en-US" altLang="en-US">
                <a:cs typeface="Arial" charset="0"/>
              </a:rPr>
              <a:t>On top of the constant fire-fighting, it seems as though your company has been discovered and the meeting requests are out of control.</a:t>
            </a:r>
          </a:p>
          <a:p>
            <a:endParaRPr lang="en-US" altLang="en-US">
              <a:cs typeface="Arial" charset="0"/>
            </a:endParaRPr>
          </a:p>
          <a:p>
            <a:r>
              <a:rPr lang="en-US" altLang="en-US">
                <a:cs typeface="Arial" charset="0"/>
              </a:rPr>
              <a:t>If your life wasn’t hectic enough, you aren’t really sure where the money goes.</a:t>
            </a:r>
          </a:p>
        </p:txBody>
      </p:sp>
    </p:spTree>
    <p:extLst>
      <p:ext uri="{BB962C8B-B14F-4D97-AF65-F5344CB8AC3E}">
        <p14:creationId xmlns:p14="http://schemas.microsoft.com/office/powerpoint/2010/main" val="3786912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1119188" y="682625"/>
            <a:ext cx="4646612" cy="3484563"/>
          </a:xfrm>
          <a:solidFill>
            <a:srgbClr val="FFFFFF"/>
          </a:solidFill>
          <a:ln w="12700" cap="flat"/>
        </p:spPr>
      </p:sp>
      <p:sp>
        <p:nvSpPr>
          <p:cNvPr id="32770" name="Rectangle 3"/>
          <p:cNvSpPr>
            <a:spLocks noGrp="1" noChangeArrowheads="1"/>
          </p:cNvSpPr>
          <p:nvPr>
            <p:ph type="body" idx="1"/>
          </p:nvPr>
        </p:nvSpPr>
        <p:spPr>
          <a:xfrm>
            <a:off x="909638" y="4397375"/>
            <a:ext cx="5067300" cy="4168775"/>
          </a:xfrm>
          <a:noFill/>
          <a:ln/>
        </p:spPr>
        <p:txBody>
          <a:bodyPr lIns="91490" tIns="45745" rIns="91490" bIns="45745"/>
          <a:lstStyle/>
          <a:p>
            <a:r>
              <a:rPr lang="en-US" altLang="en-US">
                <a:cs typeface="Arial" charset="0"/>
              </a:rPr>
              <a:t>In order to move into INITIAL GROWTH, you have to change from the DIY (Do It Yourself) Style of leadership to that of DELEGATOR and DIRECTION SETTER.  Note the graphic symbols we’ve used.  In start up - the leader is the whole circle.  In INITIAL GROWTH, the leader is at the center, but surrounded by others who can do part of the work.</a:t>
            </a:r>
          </a:p>
          <a:p>
            <a:endParaRPr lang="en-US" altLang="en-US">
              <a:cs typeface="Arial" charset="0"/>
            </a:endParaRPr>
          </a:p>
          <a:p>
            <a:r>
              <a:rPr lang="en-US" altLang="en-US">
                <a:cs typeface="Arial" charset="0"/>
              </a:rPr>
              <a:t>In INITIAL GROWTH, your key responsibilities are to articulate and reinforce your vision for the company’s high growth opportunities and potential, watch critical performance indicators, e.g., cash flow and profitability (as well as revenue), get input from employees, customers, board members, hire multi-talented people who actually know more than you do about a topic, and seek mentors and others who can help you grow and learn.</a:t>
            </a:r>
          </a:p>
        </p:txBody>
      </p:sp>
    </p:spTree>
    <p:extLst>
      <p:ext uri="{BB962C8B-B14F-4D97-AF65-F5344CB8AC3E}">
        <p14:creationId xmlns:p14="http://schemas.microsoft.com/office/powerpoint/2010/main" val="487267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w/ UTD_Emb_2c 1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600200"/>
          </a:xfrm>
          <a:prstGeom prst="rect">
            <a:avLst/>
          </a:prstGeom>
          <a:effectLst/>
        </p:spPr>
        <p:txBody>
          <a:bodyPr lIns="0" tIns="0" rIns="0" bIns="0" anchor="ctr" anchorCtr="1">
            <a:noAutofit/>
          </a:bodyPr>
          <a:lstStyle>
            <a:lvl1pPr>
              <a:defRPr sz="4050" b="1" i="0">
                <a:effectLst>
                  <a:outerShdw blurRad="508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4F2E9577-4EC0-0541-8D1F-E4FF0AE7058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56507" y="524791"/>
            <a:ext cx="102870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2212659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dirty="0"/>
              <a:t>Click to edit Master title style</a:t>
            </a:r>
          </a:p>
        </p:txBody>
      </p:sp>
      <p:sp>
        <p:nvSpPr>
          <p:cNvPr id="3" name="Content Placeholder 2"/>
          <p:cNvSpPr>
            <a:spLocks noGrp="1"/>
          </p:cNvSpPr>
          <p:nvPr>
            <p:ph idx="1"/>
          </p:nvPr>
        </p:nvSpPr>
        <p:spPr>
          <a:xfrm>
            <a:off x="226314" y="1051560"/>
            <a:ext cx="8689086" cy="4937760"/>
          </a:xfrm>
          <a:prstGeom prst="rect">
            <a:avLst/>
          </a:prstGeom>
        </p:spPr>
        <p:txBody>
          <a:bodyPr lIns="0" tIns="0" rIns="0" bIns="0">
            <a:noAutofit/>
          </a:bodyPr>
          <a:lstStyle>
            <a:lvl1pPr marL="169736" indent="-169736">
              <a:lnSpc>
                <a:spcPct val="90000"/>
              </a:lnSpc>
              <a:spcBef>
                <a:spcPts val="0"/>
              </a:spcBef>
              <a:buFontTx/>
              <a:buBlip>
                <a:blip r:embed="rId3">
                  <a:extLst>
                    <a:ext uri="{96DAC541-7B7A-43D3-8B79-37D633B846F1}">
                      <asvg:svgBlip xmlns:asvg="http://schemas.microsoft.com/office/drawing/2016/SVG/main" r:embed="rId4"/>
                    </a:ext>
                  </a:extLst>
                </a:blip>
              </a:buBlip>
              <a:tabLst/>
              <a:defRPr sz="2100" b="0" i="0">
                <a:latin typeface="DIN Pro Condensed Medium" panose="020B0504020101020102" pitchFamily="34" charset="0"/>
                <a:cs typeface="DIN Pro Condensed Medium" panose="020B0504020101020102" pitchFamily="34" charset="0"/>
              </a:defRPr>
            </a:lvl1pPr>
            <a:lvl2pPr marL="339471" indent="-169736">
              <a:lnSpc>
                <a:spcPct val="90000"/>
              </a:lnSpc>
              <a:spcBef>
                <a:spcPts val="0"/>
              </a:spcBef>
              <a:spcAft>
                <a:spcPts val="0"/>
              </a:spcAft>
              <a:buFontTx/>
              <a:buBlip>
                <a:blip r:embed="rId5">
                  <a:extLst>
                    <a:ext uri="{96DAC541-7B7A-43D3-8B79-37D633B846F1}">
                      <asvg:svgBlip xmlns:asvg="http://schemas.microsoft.com/office/drawing/2016/SVG/main" r:embed="rId6"/>
                    </a:ext>
                  </a:extLst>
                </a:blip>
              </a:buBlip>
              <a:tabLst/>
              <a:defRPr sz="1950" b="0" i="0">
                <a:latin typeface="DIN Pro Condensed Medium" panose="020B0504020101020102" pitchFamily="34" charset="0"/>
                <a:cs typeface="DIN Pro Condensed Medium" panose="020B0504020101020102" pitchFamily="34" charset="0"/>
              </a:defRPr>
            </a:lvl2pPr>
            <a:lvl3pPr marL="509207" indent="-169664">
              <a:lnSpc>
                <a:spcPct val="90000"/>
              </a:lnSpc>
              <a:spcBef>
                <a:spcPts val="0"/>
              </a:spcBef>
              <a:spcAft>
                <a:spcPts val="0"/>
              </a:spcAft>
              <a:buFontTx/>
              <a:buBlip>
                <a:blip r:embed="rId7">
                  <a:extLst>
                    <a:ext uri="{96DAC541-7B7A-43D3-8B79-37D633B846F1}">
                      <asvg:svgBlip xmlns:asvg="http://schemas.microsoft.com/office/drawing/2016/SVG/main" r:embed="rId8"/>
                    </a:ext>
                  </a:extLst>
                </a:blip>
              </a:buBlip>
              <a:tabLst/>
              <a:defRPr sz="1800" b="0" i="0">
                <a:latin typeface="DIN Pro Condensed Medium" panose="020B0504020101020102" pitchFamily="34" charset="0"/>
                <a:cs typeface="DIN Pro Condensed Medium" panose="020B0504020101020102" pitchFamily="34" charset="0"/>
              </a:defRPr>
            </a:lvl3pPr>
            <a:lvl4pPr marL="642938" indent="-128588">
              <a:lnSpc>
                <a:spcPct val="90000"/>
              </a:lnSpc>
              <a:spcBef>
                <a:spcPts val="0"/>
              </a:spcBef>
              <a:spcAft>
                <a:spcPts val="0"/>
              </a:spcAft>
              <a:buFontTx/>
              <a:buBlip>
                <a:blip r:embed="rId9">
                  <a:extLst>
                    <a:ext uri="{96DAC541-7B7A-43D3-8B79-37D633B846F1}">
                      <asvg:svgBlip xmlns:asvg="http://schemas.microsoft.com/office/drawing/2016/SVG/main" r:embed="rId10"/>
                    </a:ext>
                  </a:extLst>
                </a:blip>
              </a:buBlip>
              <a:tabLst/>
              <a:defRPr sz="1650" b="0" i="0">
                <a:latin typeface="DIN Pro Condensed Medium" panose="020B0504020101020102" pitchFamily="34" charset="0"/>
                <a:cs typeface="DIN Pro Condensed Medium" panose="020B0504020101020102" pitchFamily="34" charset="0"/>
              </a:defRPr>
            </a:lvl4pPr>
            <a:lvl5pPr marL="745808" indent="-102870">
              <a:lnSpc>
                <a:spcPct val="90000"/>
              </a:lnSpc>
              <a:spcBef>
                <a:spcPts val="0"/>
              </a:spcBef>
              <a:spcAft>
                <a:spcPts val="0"/>
              </a:spcAft>
              <a:tabLst/>
              <a:defRPr sz="1500" b="0" i="0">
                <a:latin typeface="DIN Pro Condensed Medium" panose="020B0504020101020102" pitchFamily="34" charset="0"/>
                <a:cs typeface="DIN Pro Condensed Medium"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462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A01066-FC44-A543-B843-8CA3F063BFFA}"/>
              </a:ext>
            </a:extLst>
          </p:cNvPr>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dirty="0"/>
              <a:t>Click to edit Master title style</a:t>
            </a:r>
          </a:p>
        </p:txBody>
      </p:sp>
      <p:sp>
        <p:nvSpPr>
          <p:cNvPr id="9" name="Content Placeholder 2">
            <a:extLst>
              <a:ext uri="{FF2B5EF4-FFF2-40B4-BE49-F238E27FC236}">
                <a16:creationId xmlns:a16="http://schemas.microsoft.com/office/drawing/2014/main" id="{BBCF5FF0-7E37-854A-9099-F71FA5A65972}"/>
              </a:ext>
            </a:extLst>
          </p:cNvPr>
          <p:cNvSpPr>
            <a:spLocks noGrp="1"/>
          </p:cNvSpPr>
          <p:nvPr>
            <p:ph idx="1"/>
          </p:nvPr>
        </p:nvSpPr>
        <p:spPr>
          <a:xfrm>
            <a:off x="225028" y="1051559"/>
            <a:ext cx="4286250" cy="4937760"/>
          </a:xfrm>
          <a:prstGeom prst="rect">
            <a:avLst/>
          </a:prstGeom>
        </p:spPr>
        <p:txBody>
          <a:bodyPr lIns="0" tIns="0" rIns="0" bIns="0">
            <a:noAutofit/>
          </a:bodyPr>
          <a:lstStyle>
            <a:lvl1pPr marL="102394" indent="-102394">
              <a:lnSpc>
                <a:spcPct val="90000"/>
              </a:lnSpc>
              <a:spcBef>
                <a:spcPts val="0"/>
              </a:spcBef>
              <a:tabLst/>
              <a:defRPr sz="195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800" b="0" i="0">
                <a:latin typeface="DIN Pro Condensed Medium" panose="020B0504020101020102" pitchFamily="34" charset="0"/>
                <a:cs typeface="DIN Pro Condensed Medium" panose="020B0504020101020102" pitchFamily="34" charset="0"/>
              </a:defRPr>
            </a:lvl2pPr>
            <a:lvl3pPr marL="410766" indent="-103585">
              <a:lnSpc>
                <a:spcPct val="90000"/>
              </a:lnSpc>
              <a:spcBef>
                <a:spcPts val="0"/>
              </a:spcBef>
              <a:spcAft>
                <a:spcPts val="0"/>
              </a:spcAft>
              <a:buFont typeface="Wingdings" pitchFamily="2" charset="2"/>
              <a:buChar char="§"/>
              <a:tabLst/>
              <a:defRPr sz="1650" b="0" i="0">
                <a:latin typeface="DIN Pro Condensed Medium" panose="020B0504020101020102" pitchFamily="34" charset="0"/>
                <a:cs typeface="DIN Pro Condensed Medium" panose="020B0504020101020102" pitchFamily="34" charset="0"/>
              </a:defRPr>
            </a:lvl3pPr>
            <a:lvl4pPr marL="514350" indent="-103585">
              <a:lnSpc>
                <a:spcPct val="90000"/>
              </a:lnSpc>
              <a:spcBef>
                <a:spcPts val="0"/>
              </a:spcBef>
              <a:spcAft>
                <a:spcPts val="0"/>
              </a:spcAft>
              <a:buFont typeface="Courier New" panose="02070309020205020404" pitchFamily="49" charset="0"/>
              <a:buChar char="o"/>
              <a:tabLst/>
              <a:defRPr sz="1500" b="0" i="0">
                <a:latin typeface="DIN Pro Condensed Medium" panose="020B0504020101020102" pitchFamily="34" charset="0"/>
                <a:cs typeface="DIN Pro Condensed Medium" panose="020B0504020101020102" pitchFamily="34" charset="0"/>
              </a:defRPr>
            </a:lvl4pPr>
            <a:lvl5pPr marL="617220" indent="-102870">
              <a:lnSpc>
                <a:spcPct val="90000"/>
              </a:lnSpc>
              <a:spcBef>
                <a:spcPts val="0"/>
              </a:spcBef>
              <a:spcAft>
                <a:spcPts val="0"/>
              </a:spcAft>
              <a:tabLst/>
              <a:defRPr sz="1500" b="0" i="0">
                <a:latin typeface="DIN Pro Condensed Medium" panose="020B0504020101020102" pitchFamily="34" charset="0"/>
                <a:cs typeface="DIN Pro Condensed Medium"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Content Placeholder 2">
            <a:extLst>
              <a:ext uri="{FF2B5EF4-FFF2-40B4-BE49-F238E27FC236}">
                <a16:creationId xmlns:a16="http://schemas.microsoft.com/office/drawing/2014/main" id="{B516743E-9436-0685-7BDE-706FD903CEF5}"/>
              </a:ext>
            </a:extLst>
          </p:cNvPr>
          <p:cNvSpPr>
            <a:spLocks noGrp="1"/>
          </p:cNvSpPr>
          <p:nvPr>
            <p:ph idx="10"/>
          </p:nvPr>
        </p:nvSpPr>
        <p:spPr>
          <a:xfrm>
            <a:off x="4629150" y="1051559"/>
            <a:ext cx="4286250" cy="4937760"/>
          </a:xfrm>
          <a:prstGeom prst="rect">
            <a:avLst/>
          </a:prstGeom>
        </p:spPr>
        <p:txBody>
          <a:bodyPr lIns="0" tIns="0" rIns="0" bIns="0">
            <a:noAutofit/>
          </a:bodyPr>
          <a:lstStyle>
            <a:lvl1pPr marL="102394" indent="-102394">
              <a:lnSpc>
                <a:spcPct val="90000"/>
              </a:lnSpc>
              <a:spcBef>
                <a:spcPts val="0"/>
              </a:spcBef>
              <a:tabLst/>
              <a:defRPr sz="195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800" b="0" i="0">
                <a:latin typeface="DIN Pro Condensed Medium" panose="020B0504020101020102" pitchFamily="34" charset="0"/>
                <a:cs typeface="DIN Pro Condensed Medium" panose="020B0504020101020102" pitchFamily="34" charset="0"/>
              </a:defRPr>
            </a:lvl2pPr>
            <a:lvl3pPr marL="410766" indent="-103585">
              <a:lnSpc>
                <a:spcPct val="90000"/>
              </a:lnSpc>
              <a:spcBef>
                <a:spcPts val="0"/>
              </a:spcBef>
              <a:spcAft>
                <a:spcPts val="0"/>
              </a:spcAft>
              <a:buFont typeface="Wingdings" pitchFamily="2" charset="2"/>
              <a:buChar char="§"/>
              <a:tabLst/>
              <a:defRPr sz="1650" b="0" i="0">
                <a:latin typeface="DIN Pro Condensed Medium" panose="020B0504020101020102" pitchFamily="34" charset="0"/>
                <a:cs typeface="DIN Pro Condensed Medium" panose="020B0504020101020102" pitchFamily="34" charset="0"/>
              </a:defRPr>
            </a:lvl3pPr>
            <a:lvl4pPr marL="514350" indent="-103585">
              <a:lnSpc>
                <a:spcPct val="90000"/>
              </a:lnSpc>
              <a:spcBef>
                <a:spcPts val="0"/>
              </a:spcBef>
              <a:spcAft>
                <a:spcPts val="0"/>
              </a:spcAft>
              <a:buFont typeface="Courier New" panose="02070309020205020404" pitchFamily="49" charset="0"/>
              <a:buChar char="o"/>
              <a:tabLst/>
              <a:defRPr sz="1500" b="0" i="0">
                <a:latin typeface="DIN Pro Condensed Medium" panose="020B0504020101020102" pitchFamily="34" charset="0"/>
                <a:cs typeface="DIN Pro Condensed Medium" panose="020B0504020101020102" pitchFamily="34" charset="0"/>
              </a:defRPr>
            </a:lvl4pPr>
            <a:lvl5pPr marL="617220" indent="-102870">
              <a:lnSpc>
                <a:spcPct val="90000"/>
              </a:lnSpc>
              <a:spcBef>
                <a:spcPts val="0"/>
              </a:spcBef>
              <a:spcAft>
                <a:spcPts val="0"/>
              </a:spcAft>
              <a:tabLst/>
              <a:defRPr sz="1500" b="0" i="0">
                <a:latin typeface="DIN Pro Condensed Medium" panose="020B0504020101020102" pitchFamily="34" charset="0"/>
                <a:cs typeface="DIN Pro Condensed Medium" panose="020B0504020101020102"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425927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6314" y="301752"/>
            <a:ext cx="4286250" cy="457200"/>
          </a:xfrm>
          <a:prstGeom prst="rect">
            <a:avLst/>
          </a:prstGeom>
        </p:spPr>
        <p:txBody>
          <a:bodyPr lIns="0" tIns="0" rIns="0" bIns="0" anchor="ctr" anchorCtr="0"/>
          <a:lstStyle>
            <a:lvl1pPr marL="0" indent="0">
              <a:buNone/>
              <a:defRPr sz="1800" b="1" i="0">
                <a:latin typeface="DIN Pro Cond Bold" panose="020B0806020101010102" pitchFamily="34" charset="0"/>
                <a:cs typeface="DIN Pro Cond Bold" panose="020B0806020101010102"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p>
        </p:txBody>
      </p:sp>
      <p:sp>
        <p:nvSpPr>
          <p:cNvPr id="5" name="Text Placeholder 4"/>
          <p:cNvSpPr>
            <a:spLocks noGrp="1"/>
          </p:cNvSpPr>
          <p:nvPr>
            <p:ph type="body" sz="quarter" idx="3"/>
          </p:nvPr>
        </p:nvSpPr>
        <p:spPr>
          <a:xfrm>
            <a:off x="4574286" y="301752"/>
            <a:ext cx="4286250" cy="457200"/>
          </a:xfrm>
          <a:prstGeom prst="rect">
            <a:avLst/>
          </a:prstGeom>
        </p:spPr>
        <p:txBody>
          <a:bodyPr lIns="0" tIns="0" rIns="0" bIns="0" anchor="ctr" anchorCtr="0"/>
          <a:lstStyle>
            <a:lvl1pPr marL="0" indent="0">
              <a:buNone/>
              <a:defRPr sz="1800" b="1" i="0">
                <a:latin typeface="DIN Pro Cond Bold" panose="020B0806020101010102" pitchFamily="34" charset="0"/>
                <a:cs typeface="DIN Pro Cond Bold" panose="020B0806020101010102"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dirty="0"/>
              <a:t>Click to edit Master text styles</a:t>
            </a:r>
          </a:p>
        </p:txBody>
      </p:sp>
      <p:sp>
        <p:nvSpPr>
          <p:cNvPr id="10" name="Content Placeholder 5">
            <a:extLst>
              <a:ext uri="{FF2B5EF4-FFF2-40B4-BE49-F238E27FC236}">
                <a16:creationId xmlns:a16="http://schemas.microsoft.com/office/drawing/2014/main" id="{1925E2D9-163F-5543-ACC6-C09F1D2B8D38}"/>
              </a:ext>
            </a:extLst>
          </p:cNvPr>
          <p:cNvSpPr>
            <a:spLocks noGrp="1"/>
          </p:cNvSpPr>
          <p:nvPr>
            <p:ph sz="quarter" idx="10"/>
          </p:nvPr>
        </p:nvSpPr>
        <p:spPr>
          <a:xfrm>
            <a:off x="226313" y="822960"/>
            <a:ext cx="4286250" cy="5175504"/>
          </a:xfrm>
          <a:prstGeom prst="rect">
            <a:avLst/>
          </a:prstGeom>
        </p:spPr>
        <p:txBody>
          <a:bodyPr lIns="0" tIns="0" rIns="0" bIns="0"/>
          <a:lstStyle>
            <a:lvl1pPr marL="102394" indent="-102394">
              <a:lnSpc>
                <a:spcPct val="90000"/>
              </a:lnSpc>
              <a:spcBef>
                <a:spcPts val="0"/>
              </a:spcBef>
              <a:spcAft>
                <a:spcPts val="0"/>
              </a:spcAft>
              <a:tabLst/>
              <a:defRPr sz="180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650" b="0" i="0">
                <a:latin typeface="DIN Pro Condensed Medium" panose="020B0504020101020102" pitchFamily="34" charset="0"/>
                <a:cs typeface="DIN Pro Condensed Medium" panose="020B0504020101020102" pitchFamily="34" charset="0"/>
              </a:defRPr>
            </a:lvl2pPr>
            <a:lvl3pPr marL="411480" indent="-102394">
              <a:lnSpc>
                <a:spcPct val="90000"/>
              </a:lnSpc>
              <a:spcBef>
                <a:spcPts val="0"/>
              </a:spcBef>
              <a:spcAft>
                <a:spcPts val="0"/>
              </a:spcAft>
              <a:buFont typeface="Wingdings" pitchFamily="2" charset="2"/>
              <a:buChar char="§"/>
              <a:tabLst/>
              <a:defRPr sz="1500" b="0" i="0">
                <a:latin typeface="DIN Pro Condensed Medium" panose="020B0504020101020102" pitchFamily="34" charset="0"/>
                <a:cs typeface="DIN Pro Condensed Medium" panose="020B0504020101020102" pitchFamily="34" charset="0"/>
              </a:defRPr>
            </a:lvl3pPr>
            <a:lvl4pPr marL="514350" indent="-102394">
              <a:lnSpc>
                <a:spcPct val="90000"/>
              </a:lnSpc>
              <a:spcBef>
                <a:spcPts val="0"/>
              </a:spcBef>
              <a:spcAft>
                <a:spcPts val="0"/>
              </a:spcAft>
              <a:buFont typeface="Courier New" panose="02070309020205020404" pitchFamily="49" charset="0"/>
              <a:buChar char="o"/>
              <a:tabLst/>
              <a:defRPr sz="1350" b="0" i="0">
                <a:latin typeface="DIN Pro Condensed Medium" panose="020B0504020101020102" pitchFamily="34" charset="0"/>
                <a:cs typeface="DIN Pro Condensed Medium" panose="020B0504020101020102" pitchFamily="34" charset="0"/>
              </a:defRPr>
            </a:lvl4pPr>
            <a:lvl5pPr marL="617220" indent="-102394">
              <a:lnSpc>
                <a:spcPct val="90000"/>
              </a:lnSpc>
              <a:spcBef>
                <a:spcPts val="0"/>
              </a:spcBef>
              <a:spcAft>
                <a:spcPts val="0"/>
              </a:spcAft>
              <a:tabLst/>
              <a:defRPr sz="1200" b="0" i="0">
                <a:latin typeface="DIN Pro Condensed Medium" panose="020B0504020101020102" pitchFamily="34" charset="0"/>
                <a:cs typeface="DIN Pro Condensed Medium" panose="020B0504020101020102" pitchFamily="34" charset="0"/>
              </a:defRPr>
            </a:lvl5pPr>
            <a:lvl6pPr>
              <a:defRPr sz="900"/>
            </a:lvl6pPr>
            <a:lvl7pPr>
              <a:defRPr sz="900"/>
            </a:lvl7pPr>
            <a:lvl8pPr>
              <a:defRPr sz="9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Content Placeholder 5">
            <a:extLst>
              <a:ext uri="{FF2B5EF4-FFF2-40B4-BE49-F238E27FC236}">
                <a16:creationId xmlns:a16="http://schemas.microsoft.com/office/drawing/2014/main" id="{8F3F517B-0EDB-4E0F-A3F1-35802CB890BD}"/>
              </a:ext>
            </a:extLst>
          </p:cNvPr>
          <p:cNvSpPr>
            <a:spLocks noGrp="1"/>
          </p:cNvSpPr>
          <p:nvPr>
            <p:ph sz="quarter" idx="11"/>
          </p:nvPr>
        </p:nvSpPr>
        <p:spPr>
          <a:xfrm>
            <a:off x="4572000" y="841248"/>
            <a:ext cx="4286250" cy="5175504"/>
          </a:xfrm>
          <a:prstGeom prst="rect">
            <a:avLst/>
          </a:prstGeom>
        </p:spPr>
        <p:txBody>
          <a:bodyPr lIns="0" tIns="0" rIns="0" bIns="0"/>
          <a:lstStyle>
            <a:lvl1pPr marL="102394" indent="-102394">
              <a:lnSpc>
                <a:spcPct val="90000"/>
              </a:lnSpc>
              <a:spcBef>
                <a:spcPts val="0"/>
              </a:spcBef>
              <a:spcAft>
                <a:spcPts val="0"/>
              </a:spcAft>
              <a:tabLst/>
              <a:defRPr sz="180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650" b="0" i="0">
                <a:latin typeface="DIN Pro Condensed Medium" panose="020B0504020101020102" pitchFamily="34" charset="0"/>
                <a:cs typeface="DIN Pro Condensed Medium" panose="020B0504020101020102" pitchFamily="34" charset="0"/>
              </a:defRPr>
            </a:lvl2pPr>
            <a:lvl3pPr marL="411480" indent="-102394">
              <a:lnSpc>
                <a:spcPct val="90000"/>
              </a:lnSpc>
              <a:spcBef>
                <a:spcPts val="0"/>
              </a:spcBef>
              <a:spcAft>
                <a:spcPts val="0"/>
              </a:spcAft>
              <a:buFont typeface="Wingdings" pitchFamily="2" charset="2"/>
              <a:buChar char="§"/>
              <a:tabLst/>
              <a:defRPr sz="1500" b="0" i="0">
                <a:latin typeface="DIN Pro Condensed Medium" panose="020B0504020101020102" pitchFamily="34" charset="0"/>
                <a:cs typeface="DIN Pro Condensed Medium" panose="020B0504020101020102" pitchFamily="34" charset="0"/>
              </a:defRPr>
            </a:lvl3pPr>
            <a:lvl4pPr marL="514350" indent="-102394">
              <a:lnSpc>
                <a:spcPct val="90000"/>
              </a:lnSpc>
              <a:spcBef>
                <a:spcPts val="0"/>
              </a:spcBef>
              <a:spcAft>
                <a:spcPts val="0"/>
              </a:spcAft>
              <a:buFont typeface="Courier New" panose="02070309020205020404" pitchFamily="49" charset="0"/>
              <a:buChar char="o"/>
              <a:tabLst/>
              <a:defRPr sz="1350" b="0" i="0">
                <a:latin typeface="DIN Pro Condensed Medium" panose="020B0504020101020102" pitchFamily="34" charset="0"/>
                <a:cs typeface="DIN Pro Condensed Medium" panose="020B0504020101020102" pitchFamily="34" charset="0"/>
              </a:defRPr>
            </a:lvl4pPr>
            <a:lvl5pPr marL="617220" indent="-102394">
              <a:lnSpc>
                <a:spcPct val="90000"/>
              </a:lnSpc>
              <a:spcBef>
                <a:spcPts val="0"/>
              </a:spcBef>
              <a:spcAft>
                <a:spcPts val="0"/>
              </a:spcAft>
              <a:tabLst/>
              <a:defRPr sz="1200" b="0" i="0">
                <a:latin typeface="DIN Pro Condensed Medium" panose="020B0504020101020102" pitchFamily="34" charset="0"/>
                <a:cs typeface="DIN Pro Condensed Medium" panose="020B0504020101020102" pitchFamily="34" charset="0"/>
              </a:defRPr>
            </a:lvl5pPr>
            <a:lvl6pPr>
              <a:defRPr sz="900"/>
            </a:lvl6pPr>
            <a:lvl7pPr>
              <a:defRPr sz="900"/>
            </a:lvl7pPr>
            <a:lvl8pPr>
              <a:defRPr sz="900"/>
            </a:lvl8pPr>
            <a:lvl9pPr>
              <a:defRPr sz="9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446712"/>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 w/ Caption - Cente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484757" y="1143000"/>
            <a:ext cx="6172200" cy="3657600"/>
          </a:xfrm>
          <a:prstGeom prst="rect">
            <a:avLst/>
          </a:prstGeom>
        </p:spPr>
        <p:txBody>
          <a:bodyPr lIns="0" tIns="0" rIns="0" bIns="0"/>
          <a:lstStyle>
            <a:lvl1pPr marL="0" indent="0" algn="ctr">
              <a:buNone/>
              <a:defRPr sz="1575" b="0" i="0">
                <a:latin typeface="DIN Pro Condensed" panose="020B0506020101010102" pitchFamily="34" charset="77"/>
                <a:cs typeface="DIN Pro Condensed" panose="020B0506020101010102" pitchFamily="34" charset="77"/>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en-US" dirty="0"/>
          </a:p>
        </p:txBody>
      </p:sp>
      <p:sp>
        <p:nvSpPr>
          <p:cNvPr id="9" name="Title 1">
            <a:extLst>
              <a:ext uri="{FF2B5EF4-FFF2-40B4-BE49-F238E27FC236}">
                <a16:creationId xmlns:a16="http://schemas.microsoft.com/office/drawing/2014/main" id="{432AD2AE-ECE2-1610-FF5B-7E1291985484}"/>
              </a:ext>
            </a:extLst>
          </p:cNvPr>
          <p:cNvSpPr>
            <a:spLocks noGrp="1"/>
          </p:cNvSpPr>
          <p:nvPr>
            <p:ph type="title"/>
          </p:nvPr>
        </p:nvSpPr>
        <p:spPr>
          <a:xfrm>
            <a:off x="226314" y="301752"/>
            <a:ext cx="8689086" cy="685800"/>
          </a:xfrm>
          <a:prstGeom prst="rect">
            <a:avLst/>
          </a:prstGeom>
        </p:spPr>
        <p:txBody>
          <a:bodyPr lIns="0" tIns="0" rIns="0" bIns="0" anchor="ctr" anchorCtr="0">
            <a:noAutofit/>
          </a:bodyPr>
          <a:lstStyle>
            <a:lvl1pPr algn="ctr">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13" name="Text Placeholder 12">
            <a:extLst>
              <a:ext uri="{FF2B5EF4-FFF2-40B4-BE49-F238E27FC236}">
                <a16:creationId xmlns:a16="http://schemas.microsoft.com/office/drawing/2014/main" id="{8F454A21-760E-8091-6459-59E5BF769DA6}"/>
              </a:ext>
            </a:extLst>
          </p:cNvPr>
          <p:cNvSpPr>
            <a:spLocks noGrp="1"/>
          </p:cNvSpPr>
          <p:nvPr>
            <p:ph type="body" sz="quarter" idx="11"/>
          </p:nvPr>
        </p:nvSpPr>
        <p:spPr>
          <a:xfrm>
            <a:off x="1484757" y="4937760"/>
            <a:ext cx="6172200" cy="914400"/>
          </a:xfrm>
          <a:prstGeom prst="rect">
            <a:avLst/>
          </a:prstGeom>
        </p:spPr>
        <p:txBody>
          <a:bodyPr lIns="0" rIns="0"/>
          <a:lstStyle>
            <a:lvl1pPr marL="0" indent="0" algn="ctr">
              <a:buNone/>
              <a:defRPr sz="1500" b="0" i="1">
                <a:latin typeface="DIN Pro Condensed" panose="020B0506020101010102" pitchFamily="34" charset="77"/>
                <a:cs typeface="DIN Pro Condensed" panose="020B0506020101010102" pitchFamily="34" charset="77"/>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Click to edit Master text styles</a:t>
            </a:r>
          </a:p>
        </p:txBody>
      </p:sp>
    </p:spTree>
    <p:extLst>
      <p:ext uri="{BB962C8B-B14F-4D97-AF65-F5344CB8AC3E}">
        <p14:creationId xmlns:p14="http://schemas.microsoft.com/office/powerpoint/2010/main" val="70846215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Pic w/ Caption - Cente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26314" y="1143000"/>
            <a:ext cx="6172200" cy="3657600"/>
          </a:xfrm>
          <a:prstGeom prst="rect">
            <a:avLst/>
          </a:prstGeom>
        </p:spPr>
        <p:txBody>
          <a:bodyPr lIns="0" tIns="0" rIns="0" bIns="0"/>
          <a:lstStyle>
            <a:lvl1pPr marL="0" indent="0" algn="ctr">
              <a:buNone/>
              <a:defRPr sz="1575" b="0" i="0">
                <a:latin typeface="DIN Pro Condensed" panose="020B0506020101010102" pitchFamily="34" charset="77"/>
                <a:cs typeface="DIN Pro Condensed" panose="020B0506020101010102" pitchFamily="34" charset="77"/>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en-US" dirty="0"/>
          </a:p>
        </p:txBody>
      </p:sp>
      <p:sp>
        <p:nvSpPr>
          <p:cNvPr id="9" name="Title 1">
            <a:extLst>
              <a:ext uri="{FF2B5EF4-FFF2-40B4-BE49-F238E27FC236}">
                <a16:creationId xmlns:a16="http://schemas.microsoft.com/office/drawing/2014/main" id="{432AD2AE-ECE2-1610-FF5B-7E1291985484}"/>
              </a:ext>
            </a:extLst>
          </p:cNvPr>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13" name="Text Placeholder 12">
            <a:extLst>
              <a:ext uri="{FF2B5EF4-FFF2-40B4-BE49-F238E27FC236}">
                <a16:creationId xmlns:a16="http://schemas.microsoft.com/office/drawing/2014/main" id="{8F454A21-760E-8091-6459-59E5BF769DA6}"/>
              </a:ext>
            </a:extLst>
          </p:cNvPr>
          <p:cNvSpPr>
            <a:spLocks noGrp="1"/>
          </p:cNvSpPr>
          <p:nvPr>
            <p:ph type="body" sz="quarter" idx="11"/>
          </p:nvPr>
        </p:nvSpPr>
        <p:spPr>
          <a:xfrm>
            <a:off x="226314" y="4937760"/>
            <a:ext cx="6172200" cy="914400"/>
          </a:xfrm>
          <a:prstGeom prst="rect">
            <a:avLst/>
          </a:prstGeom>
        </p:spPr>
        <p:txBody>
          <a:bodyPr lIns="0" rIns="0"/>
          <a:lstStyle>
            <a:lvl1pPr marL="0" indent="0" algn="l">
              <a:buNone/>
              <a:defRPr sz="1500" b="0" i="1">
                <a:latin typeface="DIN Pro Condensed" panose="020B0506020101010102" pitchFamily="34" charset="77"/>
                <a:cs typeface="DIN Pro Condensed" panose="020B0506020101010102" pitchFamily="34" charset="77"/>
              </a:defRPr>
            </a:lvl1pPr>
            <a:lvl2pPr marL="257175" indent="0">
              <a:buNone/>
              <a:defRPr/>
            </a:lvl2pPr>
            <a:lvl3pPr marL="514350" indent="0">
              <a:buNone/>
              <a:defRPr/>
            </a:lvl3pPr>
            <a:lvl4pPr marL="771525" indent="0">
              <a:buNone/>
              <a:defRPr/>
            </a:lvl4pPr>
            <a:lvl5pPr marL="1028700" indent="0">
              <a:buNone/>
              <a:defRPr/>
            </a:lvl5pPr>
          </a:lstStyle>
          <a:p>
            <a:pPr lvl="0"/>
            <a:r>
              <a:rPr lang="en-US" dirty="0"/>
              <a:t>Click to edit Master text styles</a:t>
            </a:r>
          </a:p>
        </p:txBody>
      </p:sp>
    </p:spTree>
    <p:extLst>
      <p:ext uri="{BB962C8B-B14F-4D97-AF65-F5344CB8AC3E}">
        <p14:creationId xmlns:p14="http://schemas.microsoft.com/office/powerpoint/2010/main" val="1074562491"/>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Slide (UTD-NJSOM-EMB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55047"/>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Slide (No UT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609757"/>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9249"/>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w/ UTD_Emb_2c 1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600200"/>
          </a:xfrm>
          <a:prstGeom prst="rect">
            <a:avLst/>
          </a:prstGeom>
          <a:effectLst/>
        </p:spPr>
        <p:txBody>
          <a:bodyPr lIns="0" tIns="0" rIns="0" bIns="0" anchor="ctr" anchorCtr="1">
            <a:noAutofit/>
          </a:bodyPr>
          <a:lstStyle>
            <a:lvl1pPr>
              <a:defRPr sz="4050" b="1" i="0">
                <a:effectLst>
                  <a:outerShdw blurRad="508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4F2E9577-4EC0-0541-8D1F-E4FF0AE7058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056507" y="524791"/>
            <a:ext cx="102870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1158056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w/ UTD_Emb_2c 2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574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B3CA7090-0153-D945-A75C-3EC8A8A9B5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056507" y="524791"/>
            <a:ext cx="102870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735123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w/ UTD_Emb_2c 2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574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B3CA7090-0153-D945-A75C-3EC8A8A9B5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56507" y="524791"/>
            <a:ext cx="102870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3926554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1_Title Slide w/ UTD_Emb_2c 1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600200"/>
          </a:xfrm>
          <a:prstGeom prst="rect">
            <a:avLst/>
          </a:prstGeom>
          <a:effectLst/>
        </p:spPr>
        <p:txBody>
          <a:bodyPr lIns="0" tIns="0" rIns="0" bIns="0" anchor="ctr" anchorCtr="1">
            <a:noAutofit/>
          </a:bodyPr>
          <a:lstStyle>
            <a:lvl1pPr>
              <a:defRPr sz="4050" b="1" i="0">
                <a:effectLst>
                  <a:outerShdw blurRad="508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4F2E9577-4EC0-0541-8D1F-E4FF0AE7058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056507" y="457200"/>
            <a:ext cx="1028700" cy="1371600"/>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367187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w/ UTD_Emb_2c 2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574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B3CA7090-0153-D945-A75C-3EC8A8A9B5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056507" y="457200"/>
            <a:ext cx="1028700" cy="1371600"/>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30582384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2_Title Slide w/ UTD_Emb_2c 1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600200"/>
          </a:xfrm>
          <a:prstGeom prst="rect">
            <a:avLst/>
          </a:prstGeom>
          <a:effectLst/>
        </p:spPr>
        <p:txBody>
          <a:bodyPr lIns="0" tIns="0" rIns="0" bIns="0" anchor="ctr" anchorCtr="1">
            <a:noAutofit/>
          </a:bodyPr>
          <a:lstStyle>
            <a:lvl1pPr>
              <a:defRPr sz="4050" b="1" i="0">
                <a:effectLst>
                  <a:outerShdw blurRad="508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4F2E9577-4EC0-0541-8D1F-E4FF0AE7058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069787" y="524791"/>
            <a:ext cx="100214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4083027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2_Title Slide w/ UTD_Emb_2c 2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574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B3CA7090-0153-D945-A75C-3EC8A8A9B5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069787" y="524791"/>
            <a:ext cx="100214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41921581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1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1600200"/>
          </a:xfrm>
          <a:prstGeom prst="rect">
            <a:avLst/>
          </a:prstGeom>
          <a:effectLst/>
        </p:spPr>
        <p:txBody>
          <a:bodyPr lIns="0" tIns="0" rIns="0" bIns="0" anchor="ctr" anchorCtr="1">
            <a:noAutofit/>
          </a:bodyPr>
          <a:lstStyle>
            <a:lvl1pPr>
              <a:defRPr sz="405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2130552"/>
            <a:ext cx="7770114" cy="27432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69031632"/>
      </p:ext>
    </p:extLst>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2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4572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2130552"/>
            <a:ext cx="7770114" cy="27432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580303211"/>
      </p:ext>
    </p:extLst>
  </p:cSld>
  <p:clrMapOvr>
    <a:masterClrMapping/>
  </p:clrMapOvr>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N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23219224"/>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26314" y="1051560"/>
            <a:ext cx="8689086" cy="4937760"/>
          </a:xfrm>
          <a:prstGeom prst="rect">
            <a:avLst/>
          </a:prstGeom>
        </p:spPr>
        <p:txBody>
          <a:bodyPr lIns="0" tIns="0" rIns="0" bIns="0">
            <a:noAutofit/>
          </a:bodyPr>
          <a:lstStyle>
            <a:lvl1pPr marL="169736" indent="-169736">
              <a:lnSpc>
                <a:spcPct val="90000"/>
              </a:lnSpc>
              <a:spcBef>
                <a:spcPts val="0"/>
              </a:spcBef>
              <a:buFontTx/>
              <a:buBlip>
                <a:blip r:embed="rId3">
                  <a:extLst>
                    <a:ext uri="{96DAC541-7B7A-43D3-8B79-37D633B846F1}">
                      <asvg:svgBlip xmlns:asvg="http://schemas.microsoft.com/office/drawing/2016/SVG/main" r:embed="rId4"/>
                    </a:ext>
                  </a:extLst>
                </a:blip>
              </a:buBlip>
              <a:tabLst/>
              <a:defRPr sz="2100" b="0" i="0">
                <a:latin typeface="DIN Pro Condensed Medium" panose="020B0504020101020102" pitchFamily="34" charset="0"/>
                <a:cs typeface="DIN Pro Condensed Medium" panose="020B0504020101020102" pitchFamily="34" charset="0"/>
              </a:defRPr>
            </a:lvl1pPr>
            <a:lvl2pPr marL="339471" indent="-169736">
              <a:lnSpc>
                <a:spcPct val="90000"/>
              </a:lnSpc>
              <a:spcBef>
                <a:spcPts val="0"/>
              </a:spcBef>
              <a:spcAft>
                <a:spcPts val="0"/>
              </a:spcAft>
              <a:buFontTx/>
              <a:buBlip>
                <a:blip r:embed="rId5">
                  <a:extLst>
                    <a:ext uri="{96DAC541-7B7A-43D3-8B79-37D633B846F1}">
                      <asvg:svgBlip xmlns:asvg="http://schemas.microsoft.com/office/drawing/2016/SVG/main" r:embed="rId6"/>
                    </a:ext>
                  </a:extLst>
                </a:blip>
              </a:buBlip>
              <a:tabLst/>
              <a:defRPr sz="1950" b="0" i="0">
                <a:latin typeface="DIN Pro Condensed Medium" panose="020B0504020101020102" pitchFamily="34" charset="0"/>
                <a:cs typeface="DIN Pro Condensed Medium" panose="020B0504020101020102" pitchFamily="34" charset="0"/>
              </a:defRPr>
            </a:lvl2pPr>
            <a:lvl3pPr marL="509207" indent="-169664">
              <a:lnSpc>
                <a:spcPct val="90000"/>
              </a:lnSpc>
              <a:spcBef>
                <a:spcPts val="0"/>
              </a:spcBef>
              <a:spcAft>
                <a:spcPts val="0"/>
              </a:spcAft>
              <a:buFontTx/>
              <a:buBlip>
                <a:blip r:embed="rId7">
                  <a:extLst>
                    <a:ext uri="{96DAC541-7B7A-43D3-8B79-37D633B846F1}">
                      <asvg:svgBlip xmlns:asvg="http://schemas.microsoft.com/office/drawing/2016/SVG/main" r:embed="rId8"/>
                    </a:ext>
                  </a:extLst>
                </a:blip>
              </a:buBlip>
              <a:tabLst/>
              <a:defRPr sz="1800" b="0" i="0">
                <a:latin typeface="DIN Pro Condensed Medium" panose="020B0504020101020102" pitchFamily="34" charset="0"/>
                <a:cs typeface="DIN Pro Condensed Medium" panose="020B0504020101020102" pitchFamily="34" charset="0"/>
              </a:defRPr>
            </a:lvl3pPr>
            <a:lvl4pPr marL="642938" indent="-128588">
              <a:lnSpc>
                <a:spcPct val="90000"/>
              </a:lnSpc>
              <a:spcBef>
                <a:spcPts val="0"/>
              </a:spcBef>
              <a:spcAft>
                <a:spcPts val="0"/>
              </a:spcAft>
              <a:buFontTx/>
              <a:buBlip>
                <a:blip r:embed="rId9">
                  <a:extLst>
                    <a:ext uri="{96DAC541-7B7A-43D3-8B79-37D633B846F1}">
                      <asvg:svgBlip xmlns:asvg="http://schemas.microsoft.com/office/drawing/2016/SVG/main" r:embed="rId10"/>
                    </a:ext>
                  </a:extLst>
                </a:blip>
              </a:buBlip>
              <a:tabLst/>
              <a:defRPr sz="1650" b="0" i="0">
                <a:latin typeface="DIN Pro Condensed Medium" panose="020B0504020101020102" pitchFamily="34" charset="0"/>
                <a:cs typeface="DIN Pro Condensed Medium" panose="020B0504020101020102" pitchFamily="34" charset="0"/>
              </a:defRPr>
            </a:lvl4pPr>
            <a:lvl5pPr marL="745808" indent="-102870">
              <a:lnSpc>
                <a:spcPct val="90000"/>
              </a:lnSpc>
              <a:spcBef>
                <a:spcPts val="0"/>
              </a:spcBef>
              <a:spcAft>
                <a:spcPts val="0"/>
              </a:spcAft>
              <a:tabLst/>
              <a:defRPr sz="1500" b="0" i="0">
                <a:latin typeface="DIN Pro Condensed Medium" panose="020B0504020101020102" pitchFamily="34" charset="0"/>
                <a:cs typeface="DIN Pro Condensed Medium"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39622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A01066-FC44-A543-B843-8CA3F063BFFA}"/>
              </a:ext>
            </a:extLst>
          </p:cNvPr>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BBCF5FF0-7E37-854A-9099-F71FA5A65972}"/>
              </a:ext>
            </a:extLst>
          </p:cNvPr>
          <p:cNvSpPr>
            <a:spLocks noGrp="1"/>
          </p:cNvSpPr>
          <p:nvPr>
            <p:ph idx="1"/>
          </p:nvPr>
        </p:nvSpPr>
        <p:spPr>
          <a:xfrm>
            <a:off x="225028" y="1051559"/>
            <a:ext cx="4286250" cy="4937760"/>
          </a:xfrm>
          <a:prstGeom prst="rect">
            <a:avLst/>
          </a:prstGeom>
        </p:spPr>
        <p:txBody>
          <a:bodyPr lIns="0" tIns="0" rIns="0" bIns="0">
            <a:noAutofit/>
          </a:bodyPr>
          <a:lstStyle>
            <a:lvl1pPr marL="102394" indent="-102394">
              <a:lnSpc>
                <a:spcPct val="90000"/>
              </a:lnSpc>
              <a:spcBef>
                <a:spcPts val="0"/>
              </a:spcBef>
              <a:tabLst/>
              <a:defRPr sz="195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800" b="0" i="0">
                <a:latin typeface="DIN Pro Condensed Medium" panose="020B0504020101020102" pitchFamily="34" charset="0"/>
                <a:cs typeface="DIN Pro Condensed Medium" panose="020B0504020101020102" pitchFamily="34" charset="0"/>
              </a:defRPr>
            </a:lvl2pPr>
            <a:lvl3pPr marL="410766" indent="-103585">
              <a:lnSpc>
                <a:spcPct val="90000"/>
              </a:lnSpc>
              <a:spcBef>
                <a:spcPts val="0"/>
              </a:spcBef>
              <a:spcAft>
                <a:spcPts val="0"/>
              </a:spcAft>
              <a:buFont typeface="Wingdings" pitchFamily="2" charset="2"/>
              <a:buChar char="§"/>
              <a:tabLst/>
              <a:defRPr sz="1650" b="0" i="0">
                <a:latin typeface="DIN Pro Condensed Medium" panose="020B0504020101020102" pitchFamily="34" charset="0"/>
                <a:cs typeface="DIN Pro Condensed Medium" panose="020B0504020101020102" pitchFamily="34" charset="0"/>
              </a:defRPr>
            </a:lvl3pPr>
            <a:lvl4pPr marL="514350" indent="-103585">
              <a:lnSpc>
                <a:spcPct val="90000"/>
              </a:lnSpc>
              <a:spcBef>
                <a:spcPts val="0"/>
              </a:spcBef>
              <a:spcAft>
                <a:spcPts val="0"/>
              </a:spcAft>
              <a:buFont typeface="Courier New" panose="02070309020205020404" pitchFamily="49" charset="0"/>
              <a:buChar char="o"/>
              <a:tabLst/>
              <a:defRPr sz="1500" b="0" i="0">
                <a:latin typeface="DIN Pro Condensed Medium" panose="020B0504020101020102" pitchFamily="34" charset="0"/>
                <a:cs typeface="DIN Pro Condensed Medium" panose="020B0504020101020102" pitchFamily="34" charset="0"/>
              </a:defRPr>
            </a:lvl4pPr>
            <a:lvl5pPr marL="617220" indent="-102870">
              <a:lnSpc>
                <a:spcPct val="90000"/>
              </a:lnSpc>
              <a:spcBef>
                <a:spcPts val="0"/>
              </a:spcBef>
              <a:spcAft>
                <a:spcPts val="0"/>
              </a:spcAft>
              <a:tabLst/>
              <a:defRPr sz="1500" b="0" i="0">
                <a:latin typeface="DIN Pro Condensed Medium" panose="020B0504020101020102" pitchFamily="34" charset="0"/>
                <a:cs typeface="DIN Pro Condensed Medium"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2">
            <a:extLst>
              <a:ext uri="{FF2B5EF4-FFF2-40B4-BE49-F238E27FC236}">
                <a16:creationId xmlns:a16="http://schemas.microsoft.com/office/drawing/2014/main" id="{B516743E-9436-0685-7BDE-706FD903CEF5}"/>
              </a:ext>
            </a:extLst>
          </p:cNvPr>
          <p:cNvSpPr>
            <a:spLocks noGrp="1"/>
          </p:cNvSpPr>
          <p:nvPr>
            <p:ph idx="10"/>
          </p:nvPr>
        </p:nvSpPr>
        <p:spPr>
          <a:xfrm>
            <a:off x="4629150" y="1051559"/>
            <a:ext cx="4286250" cy="4937760"/>
          </a:xfrm>
          <a:prstGeom prst="rect">
            <a:avLst/>
          </a:prstGeom>
        </p:spPr>
        <p:txBody>
          <a:bodyPr lIns="0" tIns="0" rIns="0" bIns="0">
            <a:noAutofit/>
          </a:bodyPr>
          <a:lstStyle>
            <a:lvl1pPr marL="102394" indent="-102394">
              <a:lnSpc>
                <a:spcPct val="90000"/>
              </a:lnSpc>
              <a:spcBef>
                <a:spcPts val="0"/>
              </a:spcBef>
              <a:tabLst/>
              <a:defRPr sz="195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800" b="0" i="0">
                <a:latin typeface="DIN Pro Condensed Medium" panose="020B0504020101020102" pitchFamily="34" charset="0"/>
                <a:cs typeface="DIN Pro Condensed Medium" panose="020B0504020101020102" pitchFamily="34" charset="0"/>
              </a:defRPr>
            </a:lvl2pPr>
            <a:lvl3pPr marL="410766" indent="-103585">
              <a:lnSpc>
                <a:spcPct val="90000"/>
              </a:lnSpc>
              <a:spcBef>
                <a:spcPts val="0"/>
              </a:spcBef>
              <a:spcAft>
                <a:spcPts val="0"/>
              </a:spcAft>
              <a:buFont typeface="Wingdings" pitchFamily="2" charset="2"/>
              <a:buChar char="§"/>
              <a:tabLst/>
              <a:defRPr sz="1650" b="0" i="0">
                <a:latin typeface="DIN Pro Condensed Medium" panose="020B0504020101020102" pitchFamily="34" charset="0"/>
                <a:cs typeface="DIN Pro Condensed Medium" panose="020B0504020101020102" pitchFamily="34" charset="0"/>
              </a:defRPr>
            </a:lvl3pPr>
            <a:lvl4pPr marL="514350" indent="-103585">
              <a:lnSpc>
                <a:spcPct val="90000"/>
              </a:lnSpc>
              <a:spcBef>
                <a:spcPts val="0"/>
              </a:spcBef>
              <a:spcAft>
                <a:spcPts val="0"/>
              </a:spcAft>
              <a:buFont typeface="Courier New" panose="02070309020205020404" pitchFamily="49" charset="0"/>
              <a:buChar char="o"/>
              <a:tabLst/>
              <a:defRPr sz="1500" b="0" i="0">
                <a:latin typeface="DIN Pro Condensed Medium" panose="020B0504020101020102" pitchFamily="34" charset="0"/>
                <a:cs typeface="DIN Pro Condensed Medium" panose="020B0504020101020102" pitchFamily="34" charset="0"/>
              </a:defRPr>
            </a:lvl4pPr>
            <a:lvl5pPr marL="617220" indent="-102870">
              <a:lnSpc>
                <a:spcPct val="90000"/>
              </a:lnSpc>
              <a:spcBef>
                <a:spcPts val="0"/>
              </a:spcBef>
              <a:spcAft>
                <a:spcPts val="0"/>
              </a:spcAft>
              <a:tabLst/>
              <a:defRPr sz="1500" b="0" i="0">
                <a:latin typeface="DIN Pro Condensed Medium" panose="020B0504020101020102" pitchFamily="34" charset="0"/>
                <a:cs typeface="DIN Pro Condensed Medium"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148289"/>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6314" y="301752"/>
            <a:ext cx="4286250" cy="457200"/>
          </a:xfrm>
          <a:prstGeom prst="rect">
            <a:avLst/>
          </a:prstGeom>
        </p:spPr>
        <p:txBody>
          <a:bodyPr lIns="0" tIns="0" rIns="0" bIns="0" anchor="ctr" anchorCtr="0"/>
          <a:lstStyle>
            <a:lvl1pPr marL="0" indent="0">
              <a:buNone/>
              <a:defRPr sz="1800" b="1" i="0">
                <a:latin typeface="DIN Pro Cond Bold" panose="020B0806020101010102" pitchFamily="34" charset="0"/>
                <a:cs typeface="DIN Pro Cond Bold" panose="020B0806020101010102"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5" name="Text Placeholder 4"/>
          <p:cNvSpPr>
            <a:spLocks noGrp="1"/>
          </p:cNvSpPr>
          <p:nvPr>
            <p:ph type="body" sz="quarter" idx="3"/>
          </p:nvPr>
        </p:nvSpPr>
        <p:spPr>
          <a:xfrm>
            <a:off x="4574286" y="301752"/>
            <a:ext cx="4286250" cy="457200"/>
          </a:xfrm>
          <a:prstGeom prst="rect">
            <a:avLst/>
          </a:prstGeom>
        </p:spPr>
        <p:txBody>
          <a:bodyPr lIns="0" tIns="0" rIns="0" bIns="0" anchor="ctr" anchorCtr="0"/>
          <a:lstStyle>
            <a:lvl1pPr marL="0" indent="0">
              <a:buNone/>
              <a:defRPr sz="1800" b="1" i="0">
                <a:latin typeface="DIN Pro Cond Bold" panose="020B0806020101010102" pitchFamily="34" charset="0"/>
                <a:cs typeface="DIN Pro Cond Bold" panose="020B0806020101010102"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Content Placeholder 5">
            <a:extLst>
              <a:ext uri="{FF2B5EF4-FFF2-40B4-BE49-F238E27FC236}">
                <a16:creationId xmlns:a16="http://schemas.microsoft.com/office/drawing/2014/main" id="{1925E2D9-163F-5543-ACC6-C09F1D2B8D38}"/>
              </a:ext>
            </a:extLst>
          </p:cNvPr>
          <p:cNvSpPr>
            <a:spLocks noGrp="1"/>
          </p:cNvSpPr>
          <p:nvPr>
            <p:ph sz="quarter" idx="10"/>
          </p:nvPr>
        </p:nvSpPr>
        <p:spPr>
          <a:xfrm>
            <a:off x="226313" y="822960"/>
            <a:ext cx="4286250" cy="5175504"/>
          </a:xfrm>
          <a:prstGeom prst="rect">
            <a:avLst/>
          </a:prstGeom>
        </p:spPr>
        <p:txBody>
          <a:bodyPr lIns="0" tIns="0" rIns="0" bIns="0"/>
          <a:lstStyle>
            <a:lvl1pPr marL="102394" indent="-102394">
              <a:lnSpc>
                <a:spcPct val="90000"/>
              </a:lnSpc>
              <a:spcBef>
                <a:spcPts val="0"/>
              </a:spcBef>
              <a:spcAft>
                <a:spcPts val="0"/>
              </a:spcAft>
              <a:tabLst/>
              <a:defRPr sz="180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650" b="0" i="0">
                <a:latin typeface="DIN Pro Condensed Medium" panose="020B0504020101020102" pitchFamily="34" charset="0"/>
                <a:cs typeface="DIN Pro Condensed Medium" panose="020B0504020101020102" pitchFamily="34" charset="0"/>
              </a:defRPr>
            </a:lvl2pPr>
            <a:lvl3pPr marL="411480" indent="-102394">
              <a:lnSpc>
                <a:spcPct val="90000"/>
              </a:lnSpc>
              <a:spcBef>
                <a:spcPts val="0"/>
              </a:spcBef>
              <a:spcAft>
                <a:spcPts val="0"/>
              </a:spcAft>
              <a:buFont typeface="Wingdings" pitchFamily="2" charset="2"/>
              <a:buChar char="§"/>
              <a:tabLst/>
              <a:defRPr sz="1500" b="0" i="0">
                <a:latin typeface="DIN Pro Condensed Medium" panose="020B0504020101020102" pitchFamily="34" charset="0"/>
                <a:cs typeface="DIN Pro Condensed Medium" panose="020B0504020101020102" pitchFamily="34" charset="0"/>
              </a:defRPr>
            </a:lvl3pPr>
            <a:lvl4pPr marL="514350" indent="-102394">
              <a:lnSpc>
                <a:spcPct val="90000"/>
              </a:lnSpc>
              <a:spcBef>
                <a:spcPts val="0"/>
              </a:spcBef>
              <a:spcAft>
                <a:spcPts val="0"/>
              </a:spcAft>
              <a:buFont typeface="Courier New" panose="02070309020205020404" pitchFamily="49" charset="0"/>
              <a:buChar char="o"/>
              <a:tabLst/>
              <a:defRPr sz="1350" b="0" i="0">
                <a:latin typeface="DIN Pro Condensed Medium" panose="020B0504020101020102" pitchFamily="34" charset="0"/>
                <a:cs typeface="DIN Pro Condensed Medium" panose="020B0504020101020102" pitchFamily="34" charset="0"/>
              </a:defRPr>
            </a:lvl4pPr>
            <a:lvl5pPr marL="617220" indent="-102394">
              <a:lnSpc>
                <a:spcPct val="90000"/>
              </a:lnSpc>
              <a:spcBef>
                <a:spcPts val="0"/>
              </a:spcBef>
              <a:spcAft>
                <a:spcPts val="0"/>
              </a:spcAft>
              <a:tabLst/>
              <a:defRPr sz="1200" b="0" i="0">
                <a:latin typeface="DIN Pro Condensed Medium" panose="020B0504020101020102" pitchFamily="34" charset="0"/>
                <a:cs typeface="DIN Pro Condensed Medium" panose="020B0504020101020102" pitchFamily="34" charset="0"/>
              </a:defRPr>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5">
            <a:extLst>
              <a:ext uri="{FF2B5EF4-FFF2-40B4-BE49-F238E27FC236}">
                <a16:creationId xmlns:a16="http://schemas.microsoft.com/office/drawing/2014/main" id="{8F3F517B-0EDB-4E0F-A3F1-35802CB890BD}"/>
              </a:ext>
            </a:extLst>
          </p:cNvPr>
          <p:cNvSpPr>
            <a:spLocks noGrp="1"/>
          </p:cNvSpPr>
          <p:nvPr>
            <p:ph sz="quarter" idx="11"/>
          </p:nvPr>
        </p:nvSpPr>
        <p:spPr>
          <a:xfrm>
            <a:off x="4572000" y="841248"/>
            <a:ext cx="4286250" cy="5175504"/>
          </a:xfrm>
          <a:prstGeom prst="rect">
            <a:avLst/>
          </a:prstGeom>
        </p:spPr>
        <p:txBody>
          <a:bodyPr lIns="0" tIns="0" rIns="0" bIns="0"/>
          <a:lstStyle>
            <a:lvl1pPr marL="102394" indent="-102394">
              <a:lnSpc>
                <a:spcPct val="90000"/>
              </a:lnSpc>
              <a:spcBef>
                <a:spcPts val="0"/>
              </a:spcBef>
              <a:spcAft>
                <a:spcPts val="0"/>
              </a:spcAft>
              <a:tabLst/>
              <a:defRPr sz="180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650" b="0" i="0">
                <a:latin typeface="DIN Pro Condensed Medium" panose="020B0504020101020102" pitchFamily="34" charset="0"/>
                <a:cs typeface="DIN Pro Condensed Medium" panose="020B0504020101020102" pitchFamily="34" charset="0"/>
              </a:defRPr>
            </a:lvl2pPr>
            <a:lvl3pPr marL="411480" indent="-102394">
              <a:lnSpc>
                <a:spcPct val="90000"/>
              </a:lnSpc>
              <a:spcBef>
                <a:spcPts val="0"/>
              </a:spcBef>
              <a:spcAft>
                <a:spcPts val="0"/>
              </a:spcAft>
              <a:buFont typeface="Wingdings" pitchFamily="2" charset="2"/>
              <a:buChar char="§"/>
              <a:tabLst/>
              <a:defRPr sz="1500" b="0" i="0">
                <a:latin typeface="DIN Pro Condensed Medium" panose="020B0504020101020102" pitchFamily="34" charset="0"/>
                <a:cs typeface="DIN Pro Condensed Medium" panose="020B0504020101020102" pitchFamily="34" charset="0"/>
              </a:defRPr>
            </a:lvl3pPr>
            <a:lvl4pPr marL="514350" indent="-102394">
              <a:lnSpc>
                <a:spcPct val="90000"/>
              </a:lnSpc>
              <a:spcBef>
                <a:spcPts val="0"/>
              </a:spcBef>
              <a:spcAft>
                <a:spcPts val="0"/>
              </a:spcAft>
              <a:buFont typeface="Courier New" panose="02070309020205020404" pitchFamily="49" charset="0"/>
              <a:buChar char="o"/>
              <a:tabLst/>
              <a:defRPr sz="1350" b="0" i="0">
                <a:latin typeface="DIN Pro Condensed Medium" panose="020B0504020101020102" pitchFamily="34" charset="0"/>
                <a:cs typeface="DIN Pro Condensed Medium" panose="020B0504020101020102" pitchFamily="34" charset="0"/>
              </a:defRPr>
            </a:lvl4pPr>
            <a:lvl5pPr marL="617220" indent="-102394">
              <a:lnSpc>
                <a:spcPct val="90000"/>
              </a:lnSpc>
              <a:spcBef>
                <a:spcPts val="0"/>
              </a:spcBef>
              <a:spcAft>
                <a:spcPts val="0"/>
              </a:spcAft>
              <a:tabLst/>
              <a:defRPr sz="1200" b="0" i="0">
                <a:latin typeface="DIN Pro Condensed Medium" panose="020B0504020101020102" pitchFamily="34" charset="0"/>
                <a:cs typeface="DIN Pro Condensed Medium" panose="020B0504020101020102" pitchFamily="34" charset="0"/>
              </a:defRPr>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6892274"/>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w/ UTD_Emb_2c 1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600200"/>
          </a:xfrm>
          <a:prstGeom prst="rect">
            <a:avLst/>
          </a:prstGeom>
          <a:effectLst/>
        </p:spPr>
        <p:txBody>
          <a:bodyPr lIns="0" tIns="0" rIns="0" bIns="0" anchor="ctr" anchorCtr="1">
            <a:noAutofit/>
          </a:bodyPr>
          <a:lstStyle>
            <a:lvl1pPr>
              <a:defRPr sz="4050" b="1" i="0">
                <a:effectLst>
                  <a:outerShdw blurRad="508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4F2E9577-4EC0-0541-8D1F-E4FF0AE7058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56507" y="457200"/>
            <a:ext cx="1028700" cy="1371600"/>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14109208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Pic w/ Caption - Cente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484757" y="1143000"/>
            <a:ext cx="6172200" cy="3657600"/>
          </a:xfrm>
          <a:prstGeom prst="rect">
            <a:avLst/>
          </a:prstGeom>
        </p:spPr>
        <p:txBody>
          <a:bodyPr lIns="0" tIns="0" rIns="0" bIns="0"/>
          <a:lstStyle>
            <a:lvl1pPr marL="0" indent="0" algn="ctr">
              <a:buNone/>
              <a:defRPr sz="1575" b="0" i="0">
                <a:latin typeface="DIN Pro Condensed" panose="020B0506020101010102" pitchFamily="34" charset="77"/>
                <a:cs typeface="DIN Pro Condensed" panose="020B0506020101010102" pitchFamily="34" charset="77"/>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en-US" dirty="0"/>
          </a:p>
        </p:txBody>
      </p:sp>
      <p:sp>
        <p:nvSpPr>
          <p:cNvPr id="9" name="Title 1">
            <a:extLst>
              <a:ext uri="{FF2B5EF4-FFF2-40B4-BE49-F238E27FC236}">
                <a16:creationId xmlns:a16="http://schemas.microsoft.com/office/drawing/2014/main" id="{432AD2AE-ECE2-1610-FF5B-7E1291985484}"/>
              </a:ext>
            </a:extLst>
          </p:cNvPr>
          <p:cNvSpPr>
            <a:spLocks noGrp="1"/>
          </p:cNvSpPr>
          <p:nvPr>
            <p:ph type="title"/>
          </p:nvPr>
        </p:nvSpPr>
        <p:spPr>
          <a:xfrm>
            <a:off x="226314" y="301752"/>
            <a:ext cx="8689086" cy="685800"/>
          </a:xfrm>
          <a:prstGeom prst="rect">
            <a:avLst/>
          </a:prstGeom>
        </p:spPr>
        <p:txBody>
          <a:bodyPr lIns="0" tIns="0" rIns="0" bIns="0" anchor="ctr" anchorCtr="0">
            <a:noAutofit/>
          </a:bodyPr>
          <a:lstStyle>
            <a:lvl1pPr algn="ctr">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13" name="Text Placeholder 12">
            <a:extLst>
              <a:ext uri="{FF2B5EF4-FFF2-40B4-BE49-F238E27FC236}">
                <a16:creationId xmlns:a16="http://schemas.microsoft.com/office/drawing/2014/main" id="{8F454A21-760E-8091-6459-59E5BF769DA6}"/>
              </a:ext>
            </a:extLst>
          </p:cNvPr>
          <p:cNvSpPr>
            <a:spLocks noGrp="1"/>
          </p:cNvSpPr>
          <p:nvPr>
            <p:ph type="body" sz="quarter" idx="11"/>
          </p:nvPr>
        </p:nvSpPr>
        <p:spPr>
          <a:xfrm>
            <a:off x="1484757" y="4937760"/>
            <a:ext cx="6172200" cy="914400"/>
          </a:xfrm>
          <a:prstGeom prst="rect">
            <a:avLst/>
          </a:prstGeom>
        </p:spPr>
        <p:txBody>
          <a:bodyPr lIns="0" rIns="0"/>
          <a:lstStyle>
            <a:lvl1pPr marL="0" indent="0" algn="ctr">
              <a:buNone/>
              <a:defRPr sz="1500" b="0" i="1">
                <a:latin typeface="DIN Pro Condensed" panose="020B0506020101010102" pitchFamily="34" charset="77"/>
                <a:cs typeface="DIN Pro Condensed" panose="020B0506020101010102" pitchFamily="34" charset="77"/>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2651526411"/>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Pic w/ Caption - Cente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26314" y="1143000"/>
            <a:ext cx="6172200" cy="3657600"/>
          </a:xfrm>
          <a:prstGeom prst="rect">
            <a:avLst/>
          </a:prstGeom>
        </p:spPr>
        <p:txBody>
          <a:bodyPr lIns="0" tIns="0" rIns="0" bIns="0"/>
          <a:lstStyle>
            <a:lvl1pPr marL="0" indent="0" algn="ctr">
              <a:buNone/>
              <a:defRPr sz="1575" b="0" i="0">
                <a:latin typeface="DIN Pro Condensed" panose="020B0506020101010102" pitchFamily="34" charset="77"/>
                <a:cs typeface="DIN Pro Condensed" panose="020B0506020101010102" pitchFamily="34" charset="77"/>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en-US" dirty="0"/>
          </a:p>
        </p:txBody>
      </p:sp>
      <p:sp>
        <p:nvSpPr>
          <p:cNvPr id="9" name="Title 1">
            <a:extLst>
              <a:ext uri="{FF2B5EF4-FFF2-40B4-BE49-F238E27FC236}">
                <a16:creationId xmlns:a16="http://schemas.microsoft.com/office/drawing/2014/main" id="{432AD2AE-ECE2-1610-FF5B-7E1291985484}"/>
              </a:ext>
            </a:extLst>
          </p:cNvPr>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13" name="Text Placeholder 12">
            <a:extLst>
              <a:ext uri="{FF2B5EF4-FFF2-40B4-BE49-F238E27FC236}">
                <a16:creationId xmlns:a16="http://schemas.microsoft.com/office/drawing/2014/main" id="{8F454A21-760E-8091-6459-59E5BF769DA6}"/>
              </a:ext>
            </a:extLst>
          </p:cNvPr>
          <p:cNvSpPr>
            <a:spLocks noGrp="1"/>
          </p:cNvSpPr>
          <p:nvPr>
            <p:ph type="body" sz="quarter" idx="11"/>
          </p:nvPr>
        </p:nvSpPr>
        <p:spPr>
          <a:xfrm>
            <a:off x="226314" y="4937760"/>
            <a:ext cx="6172200" cy="914400"/>
          </a:xfrm>
          <a:prstGeom prst="rect">
            <a:avLst/>
          </a:prstGeom>
        </p:spPr>
        <p:txBody>
          <a:bodyPr lIns="0" rIns="0"/>
          <a:lstStyle>
            <a:lvl1pPr marL="0" indent="0" algn="l">
              <a:buNone/>
              <a:defRPr sz="1500" b="0" i="1">
                <a:latin typeface="DIN Pro Condensed" panose="020B0506020101010102" pitchFamily="34" charset="77"/>
                <a:cs typeface="DIN Pro Condensed" panose="020B0506020101010102" pitchFamily="34" charset="77"/>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2478705311"/>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Slide (UTD-NJSOM-EMB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701094"/>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Slide (No UT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480630"/>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950507"/>
      </p:ext>
    </p:extLst>
  </p:cSld>
  <p:clrMapOvr>
    <a:masterClrMapping/>
  </p:clrMapOvr>
  <p:hf hdr="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w/ UTD_Emb_2c 1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600200"/>
          </a:xfrm>
          <a:prstGeom prst="rect">
            <a:avLst/>
          </a:prstGeom>
          <a:effectLst/>
        </p:spPr>
        <p:txBody>
          <a:bodyPr lIns="0" tIns="0" rIns="0" bIns="0" anchor="ctr" anchorCtr="1">
            <a:noAutofit/>
          </a:bodyPr>
          <a:lstStyle>
            <a:lvl1pPr>
              <a:defRPr sz="4050" b="1" i="0">
                <a:effectLst>
                  <a:outerShdw blurRad="508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4F2E9577-4EC0-0541-8D1F-E4FF0AE7058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056507" y="524791"/>
            <a:ext cx="102870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2009549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w/ UTD_Emb_2c 2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574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B3CA7090-0153-D945-A75C-3EC8A8A9B5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056507" y="524791"/>
            <a:ext cx="102870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3275412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w/ UTD_Emb_2c 1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600200"/>
          </a:xfrm>
          <a:prstGeom prst="rect">
            <a:avLst/>
          </a:prstGeom>
          <a:effectLst/>
        </p:spPr>
        <p:txBody>
          <a:bodyPr lIns="0" tIns="0" rIns="0" bIns="0" anchor="ctr" anchorCtr="1">
            <a:noAutofit/>
          </a:bodyPr>
          <a:lstStyle>
            <a:lvl1pPr>
              <a:defRPr sz="4050" b="1" i="0">
                <a:effectLst>
                  <a:outerShdw blurRad="508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4F2E9577-4EC0-0541-8D1F-E4FF0AE7058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056507" y="457200"/>
            <a:ext cx="1028700" cy="1371600"/>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42612324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w/ UTD_Emb_2c 2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574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B3CA7090-0153-D945-A75C-3EC8A8A9B5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4056507" y="457200"/>
            <a:ext cx="1028700" cy="1371600"/>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12945729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2_Title Slide w/ UTD_Emb_2c 1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600200"/>
          </a:xfrm>
          <a:prstGeom prst="rect">
            <a:avLst/>
          </a:prstGeom>
          <a:effectLst/>
        </p:spPr>
        <p:txBody>
          <a:bodyPr lIns="0" tIns="0" rIns="0" bIns="0" anchor="ctr" anchorCtr="1">
            <a:noAutofit/>
          </a:bodyPr>
          <a:lstStyle>
            <a:lvl1pPr>
              <a:defRPr sz="4050" b="1" i="0">
                <a:effectLst>
                  <a:outerShdw blurRad="508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4F2E9577-4EC0-0541-8D1F-E4FF0AE7058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069787" y="524791"/>
            <a:ext cx="100214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1949516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Title Slide w/ UTD_Emb_2c 2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574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B3CA7090-0153-D945-A75C-3EC8A8A9B56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56507" y="457200"/>
            <a:ext cx="1028700" cy="1371600"/>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19677257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2_Title Slide w/ UTD_Emb_2c 2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574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B3CA7090-0153-D945-A75C-3EC8A8A9B56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069787" y="524791"/>
            <a:ext cx="100214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1547200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1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1600200"/>
          </a:xfrm>
          <a:prstGeom prst="rect">
            <a:avLst/>
          </a:prstGeom>
          <a:effectLst/>
        </p:spPr>
        <p:txBody>
          <a:bodyPr lIns="0" tIns="0" rIns="0" bIns="0" anchor="ctr" anchorCtr="1">
            <a:noAutofit/>
          </a:bodyPr>
          <a:lstStyle>
            <a:lvl1pPr>
              <a:defRPr sz="405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2130552"/>
            <a:ext cx="7770114" cy="27432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783825176"/>
      </p:ext>
    </p:extLst>
  </p:cSld>
  <p:clrMapOvr>
    <a:masterClrMapping/>
  </p:clrMapOvr>
  <p:hf hdr="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2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4572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2130552"/>
            <a:ext cx="7770114" cy="27432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08780950"/>
      </p:ext>
    </p:extLst>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N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37988744"/>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226314" y="1051560"/>
            <a:ext cx="8689086" cy="4937760"/>
          </a:xfrm>
          <a:prstGeom prst="rect">
            <a:avLst/>
          </a:prstGeom>
        </p:spPr>
        <p:txBody>
          <a:bodyPr lIns="0" tIns="0" rIns="0" bIns="0">
            <a:noAutofit/>
          </a:bodyPr>
          <a:lstStyle>
            <a:lvl1pPr marL="169736" indent="-169736">
              <a:lnSpc>
                <a:spcPct val="90000"/>
              </a:lnSpc>
              <a:spcBef>
                <a:spcPts val="0"/>
              </a:spcBef>
              <a:buFontTx/>
              <a:buBlip>
                <a:blip r:embed="rId3">
                  <a:extLst>
                    <a:ext uri="{96DAC541-7B7A-43D3-8B79-37D633B846F1}">
                      <asvg:svgBlip xmlns:asvg="http://schemas.microsoft.com/office/drawing/2016/SVG/main" r:embed="rId4"/>
                    </a:ext>
                  </a:extLst>
                </a:blip>
              </a:buBlip>
              <a:tabLst/>
              <a:defRPr sz="2100" b="0" i="0">
                <a:latin typeface="DIN Pro Condensed Medium" panose="020B0504020101020102" pitchFamily="34" charset="0"/>
                <a:cs typeface="DIN Pro Condensed Medium" panose="020B0504020101020102" pitchFamily="34" charset="0"/>
              </a:defRPr>
            </a:lvl1pPr>
            <a:lvl2pPr marL="339471" indent="-169736">
              <a:lnSpc>
                <a:spcPct val="90000"/>
              </a:lnSpc>
              <a:spcBef>
                <a:spcPts val="0"/>
              </a:spcBef>
              <a:spcAft>
                <a:spcPts val="0"/>
              </a:spcAft>
              <a:buFontTx/>
              <a:buBlip>
                <a:blip r:embed="rId5">
                  <a:extLst>
                    <a:ext uri="{96DAC541-7B7A-43D3-8B79-37D633B846F1}">
                      <asvg:svgBlip xmlns:asvg="http://schemas.microsoft.com/office/drawing/2016/SVG/main" r:embed="rId6"/>
                    </a:ext>
                  </a:extLst>
                </a:blip>
              </a:buBlip>
              <a:tabLst/>
              <a:defRPr sz="1950" b="0" i="0">
                <a:latin typeface="DIN Pro Condensed Medium" panose="020B0504020101020102" pitchFamily="34" charset="0"/>
                <a:cs typeface="DIN Pro Condensed Medium" panose="020B0504020101020102" pitchFamily="34" charset="0"/>
              </a:defRPr>
            </a:lvl2pPr>
            <a:lvl3pPr marL="509207" indent="-169664">
              <a:lnSpc>
                <a:spcPct val="90000"/>
              </a:lnSpc>
              <a:spcBef>
                <a:spcPts val="0"/>
              </a:spcBef>
              <a:spcAft>
                <a:spcPts val="0"/>
              </a:spcAft>
              <a:buFontTx/>
              <a:buBlip>
                <a:blip r:embed="rId7">
                  <a:extLst>
                    <a:ext uri="{96DAC541-7B7A-43D3-8B79-37D633B846F1}">
                      <asvg:svgBlip xmlns:asvg="http://schemas.microsoft.com/office/drawing/2016/SVG/main" r:embed="rId8"/>
                    </a:ext>
                  </a:extLst>
                </a:blip>
              </a:buBlip>
              <a:tabLst/>
              <a:defRPr sz="1800" b="0" i="0">
                <a:latin typeface="DIN Pro Condensed Medium" panose="020B0504020101020102" pitchFamily="34" charset="0"/>
                <a:cs typeface="DIN Pro Condensed Medium" panose="020B0504020101020102" pitchFamily="34" charset="0"/>
              </a:defRPr>
            </a:lvl3pPr>
            <a:lvl4pPr marL="642938" indent="-128588">
              <a:lnSpc>
                <a:spcPct val="90000"/>
              </a:lnSpc>
              <a:spcBef>
                <a:spcPts val="0"/>
              </a:spcBef>
              <a:spcAft>
                <a:spcPts val="0"/>
              </a:spcAft>
              <a:buFontTx/>
              <a:buBlip>
                <a:blip r:embed="rId9">
                  <a:extLst>
                    <a:ext uri="{96DAC541-7B7A-43D3-8B79-37D633B846F1}">
                      <asvg:svgBlip xmlns:asvg="http://schemas.microsoft.com/office/drawing/2016/SVG/main" r:embed="rId10"/>
                    </a:ext>
                  </a:extLst>
                </a:blip>
              </a:buBlip>
              <a:tabLst/>
              <a:defRPr sz="1650" b="0" i="0">
                <a:latin typeface="DIN Pro Condensed Medium" panose="020B0504020101020102" pitchFamily="34" charset="0"/>
                <a:cs typeface="DIN Pro Condensed Medium" panose="020B0504020101020102" pitchFamily="34" charset="0"/>
              </a:defRPr>
            </a:lvl4pPr>
            <a:lvl5pPr marL="745808" indent="-102870">
              <a:lnSpc>
                <a:spcPct val="90000"/>
              </a:lnSpc>
              <a:spcBef>
                <a:spcPts val="0"/>
              </a:spcBef>
              <a:spcAft>
                <a:spcPts val="0"/>
              </a:spcAft>
              <a:tabLst/>
              <a:defRPr sz="1500" b="0" i="0">
                <a:latin typeface="DIN Pro Condensed Medium" panose="020B0504020101020102" pitchFamily="34" charset="0"/>
                <a:cs typeface="DIN Pro Condensed Medium"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690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1A01066-FC44-A543-B843-8CA3F063BFFA}"/>
              </a:ext>
            </a:extLst>
          </p:cNvPr>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BBCF5FF0-7E37-854A-9099-F71FA5A65972}"/>
              </a:ext>
            </a:extLst>
          </p:cNvPr>
          <p:cNvSpPr>
            <a:spLocks noGrp="1"/>
          </p:cNvSpPr>
          <p:nvPr>
            <p:ph idx="1"/>
          </p:nvPr>
        </p:nvSpPr>
        <p:spPr>
          <a:xfrm>
            <a:off x="225028" y="1051559"/>
            <a:ext cx="4286250" cy="4937760"/>
          </a:xfrm>
          <a:prstGeom prst="rect">
            <a:avLst/>
          </a:prstGeom>
        </p:spPr>
        <p:txBody>
          <a:bodyPr lIns="0" tIns="0" rIns="0" bIns="0">
            <a:noAutofit/>
          </a:bodyPr>
          <a:lstStyle>
            <a:lvl1pPr marL="102394" indent="-102394">
              <a:lnSpc>
                <a:spcPct val="90000"/>
              </a:lnSpc>
              <a:spcBef>
                <a:spcPts val="0"/>
              </a:spcBef>
              <a:tabLst/>
              <a:defRPr sz="195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800" b="0" i="0">
                <a:latin typeface="DIN Pro Condensed Medium" panose="020B0504020101020102" pitchFamily="34" charset="0"/>
                <a:cs typeface="DIN Pro Condensed Medium" panose="020B0504020101020102" pitchFamily="34" charset="0"/>
              </a:defRPr>
            </a:lvl2pPr>
            <a:lvl3pPr marL="410766" indent="-103585">
              <a:lnSpc>
                <a:spcPct val="90000"/>
              </a:lnSpc>
              <a:spcBef>
                <a:spcPts val="0"/>
              </a:spcBef>
              <a:spcAft>
                <a:spcPts val="0"/>
              </a:spcAft>
              <a:buFont typeface="Wingdings" pitchFamily="2" charset="2"/>
              <a:buChar char="§"/>
              <a:tabLst/>
              <a:defRPr sz="1650" b="0" i="0">
                <a:latin typeface="DIN Pro Condensed Medium" panose="020B0504020101020102" pitchFamily="34" charset="0"/>
                <a:cs typeface="DIN Pro Condensed Medium" panose="020B0504020101020102" pitchFamily="34" charset="0"/>
              </a:defRPr>
            </a:lvl3pPr>
            <a:lvl4pPr marL="514350" indent="-103585">
              <a:lnSpc>
                <a:spcPct val="90000"/>
              </a:lnSpc>
              <a:spcBef>
                <a:spcPts val="0"/>
              </a:spcBef>
              <a:spcAft>
                <a:spcPts val="0"/>
              </a:spcAft>
              <a:buFont typeface="Courier New" panose="02070309020205020404" pitchFamily="49" charset="0"/>
              <a:buChar char="o"/>
              <a:tabLst/>
              <a:defRPr sz="1500" b="0" i="0">
                <a:latin typeface="DIN Pro Condensed Medium" panose="020B0504020101020102" pitchFamily="34" charset="0"/>
                <a:cs typeface="DIN Pro Condensed Medium" panose="020B0504020101020102" pitchFamily="34" charset="0"/>
              </a:defRPr>
            </a:lvl4pPr>
            <a:lvl5pPr marL="617220" indent="-102870">
              <a:lnSpc>
                <a:spcPct val="90000"/>
              </a:lnSpc>
              <a:spcBef>
                <a:spcPts val="0"/>
              </a:spcBef>
              <a:spcAft>
                <a:spcPts val="0"/>
              </a:spcAft>
              <a:tabLst/>
              <a:defRPr sz="1500" b="0" i="0">
                <a:latin typeface="DIN Pro Condensed Medium" panose="020B0504020101020102" pitchFamily="34" charset="0"/>
                <a:cs typeface="DIN Pro Condensed Medium"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2">
            <a:extLst>
              <a:ext uri="{FF2B5EF4-FFF2-40B4-BE49-F238E27FC236}">
                <a16:creationId xmlns:a16="http://schemas.microsoft.com/office/drawing/2014/main" id="{B516743E-9436-0685-7BDE-706FD903CEF5}"/>
              </a:ext>
            </a:extLst>
          </p:cNvPr>
          <p:cNvSpPr>
            <a:spLocks noGrp="1"/>
          </p:cNvSpPr>
          <p:nvPr>
            <p:ph idx="10"/>
          </p:nvPr>
        </p:nvSpPr>
        <p:spPr>
          <a:xfrm>
            <a:off x="4629150" y="1051559"/>
            <a:ext cx="4286250" cy="4937760"/>
          </a:xfrm>
          <a:prstGeom prst="rect">
            <a:avLst/>
          </a:prstGeom>
        </p:spPr>
        <p:txBody>
          <a:bodyPr lIns="0" tIns="0" rIns="0" bIns="0">
            <a:noAutofit/>
          </a:bodyPr>
          <a:lstStyle>
            <a:lvl1pPr marL="102394" indent="-102394">
              <a:lnSpc>
                <a:spcPct val="90000"/>
              </a:lnSpc>
              <a:spcBef>
                <a:spcPts val="0"/>
              </a:spcBef>
              <a:tabLst/>
              <a:defRPr sz="195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800" b="0" i="0">
                <a:latin typeface="DIN Pro Condensed Medium" panose="020B0504020101020102" pitchFamily="34" charset="0"/>
                <a:cs typeface="DIN Pro Condensed Medium" panose="020B0504020101020102" pitchFamily="34" charset="0"/>
              </a:defRPr>
            </a:lvl2pPr>
            <a:lvl3pPr marL="410766" indent="-103585">
              <a:lnSpc>
                <a:spcPct val="90000"/>
              </a:lnSpc>
              <a:spcBef>
                <a:spcPts val="0"/>
              </a:spcBef>
              <a:spcAft>
                <a:spcPts val="0"/>
              </a:spcAft>
              <a:buFont typeface="Wingdings" pitchFamily="2" charset="2"/>
              <a:buChar char="§"/>
              <a:tabLst/>
              <a:defRPr sz="1650" b="0" i="0">
                <a:latin typeface="DIN Pro Condensed Medium" panose="020B0504020101020102" pitchFamily="34" charset="0"/>
                <a:cs typeface="DIN Pro Condensed Medium" panose="020B0504020101020102" pitchFamily="34" charset="0"/>
              </a:defRPr>
            </a:lvl3pPr>
            <a:lvl4pPr marL="514350" indent="-103585">
              <a:lnSpc>
                <a:spcPct val="90000"/>
              </a:lnSpc>
              <a:spcBef>
                <a:spcPts val="0"/>
              </a:spcBef>
              <a:spcAft>
                <a:spcPts val="0"/>
              </a:spcAft>
              <a:buFont typeface="Courier New" panose="02070309020205020404" pitchFamily="49" charset="0"/>
              <a:buChar char="o"/>
              <a:tabLst/>
              <a:defRPr sz="1500" b="0" i="0">
                <a:latin typeface="DIN Pro Condensed Medium" panose="020B0504020101020102" pitchFamily="34" charset="0"/>
                <a:cs typeface="DIN Pro Condensed Medium" panose="020B0504020101020102" pitchFamily="34" charset="0"/>
              </a:defRPr>
            </a:lvl4pPr>
            <a:lvl5pPr marL="617220" indent="-102870">
              <a:lnSpc>
                <a:spcPct val="90000"/>
              </a:lnSpc>
              <a:spcBef>
                <a:spcPts val="0"/>
              </a:spcBef>
              <a:spcAft>
                <a:spcPts val="0"/>
              </a:spcAft>
              <a:tabLst/>
              <a:defRPr sz="1500" b="0" i="0">
                <a:latin typeface="DIN Pro Condensed Medium" panose="020B0504020101020102" pitchFamily="34" charset="0"/>
                <a:cs typeface="DIN Pro Condensed Medium" panose="020B0504020101020102"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4514960"/>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6314" y="301752"/>
            <a:ext cx="4286250" cy="457200"/>
          </a:xfrm>
          <a:prstGeom prst="rect">
            <a:avLst/>
          </a:prstGeom>
        </p:spPr>
        <p:txBody>
          <a:bodyPr lIns="0" tIns="0" rIns="0" bIns="0" anchor="ctr" anchorCtr="0"/>
          <a:lstStyle>
            <a:lvl1pPr marL="0" indent="0">
              <a:buNone/>
              <a:defRPr sz="1800" b="1" i="0">
                <a:latin typeface="DIN Pro Cond Bold" panose="020B0806020101010102" pitchFamily="34" charset="0"/>
                <a:cs typeface="DIN Pro Cond Bold" panose="020B0806020101010102"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5" name="Text Placeholder 4"/>
          <p:cNvSpPr>
            <a:spLocks noGrp="1"/>
          </p:cNvSpPr>
          <p:nvPr>
            <p:ph type="body" sz="quarter" idx="3"/>
          </p:nvPr>
        </p:nvSpPr>
        <p:spPr>
          <a:xfrm>
            <a:off x="4574286" y="301752"/>
            <a:ext cx="4286250" cy="457200"/>
          </a:xfrm>
          <a:prstGeom prst="rect">
            <a:avLst/>
          </a:prstGeom>
        </p:spPr>
        <p:txBody>
          <a:bodyPr lIns="0" tIns="0" rIns="0" bIns="0" anchor="ctr" anchorCtr="0"/>
          <a:lstStyle>
            <a:lvl1pPr marL="0" indent="0">
              <a:buNone/>
              <a:defRPr sz="1800" b="1" i="0">
                <a:latin typeface="DIN Pro Cond Bold" panose="020B0806020101010102" pitchFamily="34" charset="0"/>
                <a:cs typeface="DIN Pro Cond Bold" panose="020B0806020101010102" pitchFamily="34" charset="0"/>
              </a:defRPr>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10" name="Content Placeholder 5">
            <a:extLst>
              <a:ext uri="{FF2B5EF4-FFF2-40B4-BE49-F238E27FC236}">
                <a16:creationId xmlns:a16="http://schemas.microsoft.com/office/drawing/2014/main" id="{1925E2D9-163F-5543-ACC6-C09F1D2B8D38}"/>
              </a:ext>
            </a:extLst>
          </p:cNvPr>
          <p:cNvSpPr>
            <a:spLocks noGrp="1"/>
          </p:cNvSpPr>
          <p:nvPr>
            <p:ph sz="quarter" idx="10"/>
          </p:nvPr>
        </p:nvSpPr>
        <p:spPr>
          <a:xfrm>
            <a:off x="226313" y="822960"/>
            <a:ext cx="4286250" cy="5175504"/>
          </a:xfrm>
          <a:prstGeom prst="rect">
            <a:avLst/>
          </a:prstGeom>
        </p:spPr>
        <p:txBody>
          <a:bodyPr lIns="0" tIns="0" rIns="0" bIns="0"/>
          <a:lstStyle>
            <a:lvl1pPr marL="102394" indent="-102394">
              <a:lnSpc>
                <a:spcPct val="90000"/>
              </a:lnSpc>
              <a:spcBef>
                <a:spcPts val="0"/>
              </a:spcBef>
              <a:spcAft>
                <a:spcPts val="0"/>
              </a:spcAft>
              <a:tabLst/>
              <a:defRPr sz="180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650" b="0" i="0">
                <a:latin typeface="DIN Pro Condensed Medium" panose="020B0504020101020102" pitchFamily="34" charset="0"/>
                <a:cs typeface="DIN Pro Condensed Medium" panose="020B0504020101020102" pitchFamily="34" charset="0"/>
              </a:defRPr>
            </a:lvl2pPr>
            <a:lvl3pPr marL="411480" indent="-102394">
              <a:lnSpc>
                <a:spcPct val="90000"/>
              </a:lnSpc>
              <a:spcBef>
                <a:spcPts val="0"/>
              </a:spcBef>
              <a:spcAft>
                <a:spcPts val="0"/>
              </a:spcAft>
              <a:buFont typeface="Wingdings" pitchFamily="2" charset="2"/>
              <a:buChar char="§"/>
              <a:tabLst/>
              <a:defRPr sz="1500" b="0" i="0">
                <a:latin typeface="DIN Pro Condensed Medium" panose="020B0504020101020102" pitchFamily="34" charset="0"/>
                <a:cs typeface="DIN Pro Condensed Medium" panose="020B0504020101020102" pitchFamily="34" charset="0"/>
              </a:defRPr>
            </a:lvl3pPr>
            <a:lvl4pPr marL="514350" indent="-102394">
              <a:lnSpc>
                <a:spcPct val="90000"/>
              </a:lnSpc>
              <a:spcBef>
                <a:spcPts val="0"/>
              </a:spcBef>
              <a:spcAft>
                <a:spcPts val="0"/>
              </a:spcAft>
              <a:buFont typeface="Courier New" panose="02070309020205020404" pitchFamily="49" charset="0"/>
              <a:buChar char="o"/>
              <a:tabLst/>
              <a:defRPr sz="1350" b="0" i="0">
                <a:latin typeface="DIN Pro Condensed Medium" panose="020B0504020101020102" pitchFamily="34" charset="0"/>
                <a:cs typeface="DIN Pro Condensed Medium" panose="020B0504020101020102" pitchFamily="34" charset="0"/>
              </a:defRPr>
            </a:lvl4pPr>
            <a:lvl5pPr marL="617220" indent="-102394">
              <a:lnSpc>
                <a:spcPct val="90000"/>
              </a:lnSpc>
              <a:spcBef>
                <a:spcPts val="0"/>
              </a:spcBef>
              <a:spcAft>
                <a:spcPts val="0"/>
              </a:spcAft>
              <a:tabLst/>
              <a:defRPr sz="1200" b="0" i="0">
                <a:latin typeface="DIN Pro Condensed Medium" panose="020B0504020101020102" pitchFamily="34" charset="0"/>
                <a:cs typeface="DIN Pro Condensed Medium" panose="020B0504020101020102" pitchFamily="34" charset="0"/>
              </a:defRPr>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5">
            <a:extLst>
              <a:ext uri="{FF2B5EF4-FFF2-40B4-BE49-F238E27FC236}">
                <a16:creationId xmlns:a16="http://schemas.microsoft.com/office/drawing/2014/main" id="{8F3F517B-0EDB-4E0F-A3F1-35802CB890BD}"/>
              </a:ext>
            </a:extLst>
          </p:cNvPr>
          <p:cNvSpPr>
            <a:spLocks noGrp="1"/>
          </p:cNvSpPr>
          <p:nvPr>
            <p:ph sz="quarter" idx="11"/>
          </p:nvPr>
        </p:nvSpPr>
        <p:spPr>
          <a:xfrm>
            <a:off x="4572000" y="841248"/>
            <a:ext cx="4286250" cy="5175504"/>
          </a:xfrm>
          <a:prstGeom prst="rect">
            <a:avLst/>
          </a:prstGeom>
        </p:spPr>
        <p:txBody>
          <a:bodyPr lIns="0" tIns="0" rIns="0" bIns="0"/>
          <a:lstStyle>
            <a:lvl1pPr marL="102394" indent="-102394">
              <a:lnSpc>
                <a:spcPct val="90000"/>
              </a:lnSpc>
              <a:spcBef>
                <a:spcPts val="0"/>
              </a:spcBef>
              <a:spcAft>
                <a:spcPts val="0"/>
              </a:spcAft>
              <a:tabLst/>
              <a:defRPr sz="1800" b="0" i="0">
                <a:latin typeface="DIN Pro Condensed Medium" panose="020B0504020101020102" pitchFamily="34" charset="0"/>
                <a:cs typeface="DIN Pro Condensed Medium" panose="020B0504020101020102" pitchFamily="34" charset="0"/>
              </a:defRPr>
            </a:lvl1pPr>
            <a:lvl2pPr marL="204788" indent="-102394">
              <a:lnSpc>
                <a:spcPct val="90000"/>
              </a:lnSpc>
              <a:spcBef>
                <a:spcPts val="0"/>
              </a:spcBef>
              <a:spcAft>
                <a:spcPts val="0"/>
              </a:spcAft>
              <a:buFont typeface="Wingdings" pitchFamily="2" charset="2"/>
              <a:buChar char="Ø"/>
              <a:tabLst/>
              <a:defRPr sz="1650" b="0" i="0">
                <a:latin typeface="DIN Pro Condensed Medium" panose="020B0504020101020102" pitchFamily="34" charset="0"/>
                <a:cs typeface="DIN Pro Condensed Medium" panose="020B0504020101020102" pitchFamily="34" charset="0"/>
              </a:defRPr>
            </a:lvl2pPr>
            <a:lvl3pPr marL="411480" indent="-102394">
              <a:lnSpc>
                <a:spcPct val="90000"/>
              </a:lnSpc>
              <a:spcBef>
                <a:spcPts val="0"/>
              </a:spcBef>
              <a:spcAft>
                <a:spcPts val="0"/>
              </a:spcAft>
              <a:buFont typeface="Wingdings" pitchFamily="2" charset="2"/>
              <a:buChar char="§"/>
              <a:tabLst/>
              <a:defRPr sz="1500" b="0" i="0">
                <a:latin typeface="DIN Pro Condensed Medium" panose="020B0504020101020102" pitchFamily="34" charset="0"/>
                <a:cs typeface="DIN Pro Condensed Medium" panose="020B0504020101020102" pitchFamily="34" charset="0"/>
              </a:defRPr>
            </a:lvl3pPr>
            <a:lvl4pPr marL="514350" indent="-102394">
              <a:lnSpc>
                <a:spcPct val="90000"/>
              </a:lnSpc>
              <a:spcBef>
                <a:spcPts val="0"/>
              </a:spcBef>
              <a:spcAft>
                <a:spcPts val="0"/>
              </a:spcAft>
              <a:buFont typeface="Courier New" panose="02070309020205020404" pitchFamily="49" charset="0"/>
              <a:buChar char="o"/>
              <a:tabLst/>
              <a:defRPr sz="1350" b="0" i="0">
                <a:latin typeface="DIN Pro Condensed Medium" panose="020B0504020101020102" pitchFamily="34" charset="0"/>
                <a:cs typeface="DIN Pro Condensed Medium" panose="020B0504020101020102" pitchFamily="34" charset="0"/>
              </a:defRPr>
            </a:lvl4pPr>
            <a:lvl5pPr marL="617220" indent="-102394">
              <a:lnSpc>
                <a:spcPct val="90000"/>
              </a:lnSpc>
              <a:spcBef>
                <a:spcPts val="0"/>
              </a:spcBef>
              <a:spcAft>
                <a:spcPts val="0"/>
              </a:spcAft>
              <a:tabLst/>
              <a:defRPr sz="1200" b="0" i="0">
                <a:latin typeface="DIN Pro Condensed Medium" panose="020B0504020101020102" pitchFamily="34" charset="0"/>
                <a:cs typeface="DIN Pro Condensed Medium" panose="020B0504020101020102" pitchFamily="34" charset="0"/>
              </a:defRPr>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461340"/>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Pic w/ Caption - Cente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484757" y="1143000"/>
            <a:ext cx="6172200" cy="3657600"/>
          </a:xfrm>
          <a:prstGeom prst="rect">
            <a:avLst/>
          </a:prstGeom>
        </p:spPr>
        <p:txBody>
          <a:bodyPr lIns="0" tIns="0" rIns="0" bIns="0"/>
          <a:lstStyle>
            <a:lvl1pPr marL="0" indent="0" algn="ctr">
              <a:buNone/>
              <a:defRPr sz="1575" b="0" i="0">
                <a:latin typeface="DIN Pro Condensed" panose="020B0506020101010102" pitchFamily="34" charset="77"/>
                <a:cs typeface="DIN Pro Condensed" panose="020B0506020101010102" pitchFamily="34" charset="77"/>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en-US" dirty="0"/>
          </a:p>
        </p:txBody>
      </p:sp>
      <p:sp>
        <p:nvSpPr>
          <p:cNvPr id="9" name="Title 1">
            <a:extLst>
              <a:ext uri="{FF2B5EF4-FFF2-40B4-BE49-F238E27FC236}">
                <a16:creationId xmlns:a16="http://schemas.microsoft.com/office/drawing/2014/main" id="{432AD2AE-ECE2-1610-FF5B-7E1291985484}"/>
              </a:ext>
            </a:extLst>
          </p:cNvPr>
          <p:cNvSpPr>
            <a:spLocks noGrp="1"/>
          </p:cNvSpPr>
          <p:nvPr>
            <p:ph type="title"/>
          </p:nvPr>
        </p:nvSpPr>
        <p:spPr>
          <a:xfrm>
            <a:off x="226314" y="301752"/>
            <a:ext cx="8689086" cy="685800"/>
          </a:xfrm>
          <a:prstGeom prst="rect">
            <a:avLst/>
          </a:prstGeom>
        </p:spPr>
        <p:txBody>
          <a:bodyPr lIns="0" tIns="0" rIns="0" bIns="0" anchor="ctr" anchorCtr="0">
            <a:noAutofit/>
          </a:bodyPr>
          <a:lstStyle>
            <a:lvl1pPr algn="ctr">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13" name="Text Placeholder 12">
            <a:extLst>
              <a:ext uri="{FF2B5EF4-FFF2-40B4-BE49-F238E27FC236}">
                <a16:creationId xmlns:a16="http://schemas.microsoft.com/office/drawing/2014/main" id="{8F454A21-760E-8091-6459-59E5BF769DA6}"/>
              </a:ext>
            </a:extLst>
          </p:cNvPr>
          <p:cNvSpPr>
            <a:spLocks noGrp="1"/>
          </p:cNvSpPr>
          <p:nvPr>
            <p:ph type="body" sz="quarter" idx="11"/>
          </p:nvPr>
        </p:nvSpPr>
        <p:spPr>
          <a:xfrm>
            <a:off x="1484757" y="4937760"/>
            <a:ext cx="6172200" cy="914400"/>
          </a:xfrm>
          <a:prstGeom prst="rect">
            <a:avLst/>
          </a:prstGeom>
        </p:spPr>
        <p:txBody>
          <a:bodyPr lIns="0" rIns="0"/>
          <a:lstStyle>
            <a:lvl1pPr marL="0" indent="0" algn="ctr">
              <a:buNone/>
              <a:defRPr sz="1500" b="0" i="1">
                <a:latin typeface="DIN Pro Condensed" panose="020B0506020101010102" pitchFamily="34" charset="77"/>
                <a:cs typeface="DIN Pro Condensed" panose="020B0506020101010102" pitchFamily="34" charset="77"/>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2175357321"/>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Pic w/ Caption - Cente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26314" y="1143000"/>
            <a:ext cx="6172200" cy="3657600"/>
          </a:xfrm>
          <a:prstGeom prst="rect">
            <a:avLst/>
          </a:prstGeom>
        </p:spPr>
        <p:txBody>
          <a:bodyPr lIns="0" tIns="0" rIns="0" bIns="0"/>
          <a:lstStyle>
            <a:lvl1pPr marL="0" indent="0" algn="ctr">
              <a:buNone/>
              <a:defRPr sz="1575" b="0" i="0">
                <a:latin typeface="DIN Pro Condensed" panose="020B0506020101010102" pitchFamily="34" charset="77"/>
                <a:cs typeface="DIN Pro Condensed" panose="020B0506020101010102" pitchFamily="34" charset="77"/>
              </a:defRPr>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endParaRPr lang="en-US" dirty="0"/>
          </a:p>
        </p:txBody>
      </p:sp>
      <p:sp>
        <p:nvSpPr>
          <p:cNvPr id="9" name="Title 1">
            <a:extLst>
              <a:ext uri="{FF2B5EF4-FFF2-40B4-BE49-F238E27FC236}">
                <a16:creationId xmlns:a16="http://schemas.microsoft.com/office/drawing/2014/main" id="{432AD2AE-ECE2-1610-FF5B-7E1291985484}"/>
              </a:ext>
            </a:extLst>
          </p:cNvPr>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13" name="Text Placeholder 12">
            <a:extLst>
              <a:ext uri="{FF2B5EF4-FFF2-40B4-BE49-F238E27FC236}">
                <a16:creationId xmlns:a16="http://schemas.microsoft.com/office/drawing/2014/main" id="{8F454A21-760E-8091-6459-59E5BF769DA6}"/>
              </a:ext>
            </a:extLst>
          </p:cNvPr>
          <p:cNvSpPr>
            <a:spLocks noGrp="1"/>
          </p:cNvSpPr>
          <p:nvPr>
            <p:ph type="body" sz="quarter" idx="11"/>
          </p:nvPr>
        </p:nvSpPr>
        <p:spPr>
          <a:xfrm>
            <a:off x="226314" y="4937760"/>
            <a:ext cx="6172200" cy="914400"/>
          </a:xfrm>
          <a:prstGeom prst="rect">
            <a:avLst/>
          </a:prstGeom>
        </p:spPr>
        <p:txBody>
          <a:bodyPr lIns="0" rIns="0"/>
          <a:lstStyle>
            <a:lvl1pPr marL="0" indent="0" algn="l">
              <a:buNone/>
              <a:defRPr sz="1500" b="0" i="1">
                <a:latin typeface="DIN Pro Condensed" panose="020B0506020101010102" pitchFamily="34" charset="77"/>
                <a:cs typeface="DIN Pro Condensed" panose="020B0506020101010102" pitchFamily="34" charset="77"/>
              </a:defRPr>
            </a:lvl1pPr>
            <a:lvl2pPr marL="257175" indent="0">
              <a:buNone/>
              <a:defRPr/>
            </a:lvl2pPr>
            <a:lvl3pPr marL="514350" indent="0">
              <a:buNone/>
              <a:defRPr/>
            </a:lvl3pPr>
            <a:lvl4pPr marL="771525" indent="0">
              <a:buNone/>
              <a:defRPr/>
            </a:lvl4pPr>
            <a:lvl5pPr marL="1028700" indent="0">
              <a:buNone/>
              <a:defRPr/>
            </a:lvl5pPr>
          </a:lstStyle>
          <a:p>
            <a:pPr lvl="0"/>
            <a:r>
              <a:rPr lang="en-US"/>
              <a:t>Click to edit Master text styles</a:t>
            </a:r>
          </a:p>
        </p:txBody>
      </p:sp>
    </p:spTree>
    <p:extLst>
      <p:ext uri="{BB962C8B-B14F-4D97-AF65-F5344CB8AC3E}">
        <p14:creationId xmlns:p14="http://schemas.microsoft.com/office/powerpoint/2010/main" val="857585966"/>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UTD-NJSOM-EMB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914935"/>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w/ UTD_Emb_2c 1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1600200"/>
          </a:xfrm>
          <a:prstGeom prst="rect">
            <a:avLst/>
          </a:prstGeom>
          <a:effectLst/>
        </p:spPr>
        <p:txBody>
          <a:bodyPr lIns="0" tIns="0" rIns="0" bIns="0" anchor="ctr" anchorCtr="1">
            <a:noAutofit/>
          </a:bodyPr>
          <a:lstStyle>
            <a:lvl1pPr>
              <a:defRPr sz="4050" b="1" i="0">
                <a:effectLst>
                  <a:outerShdw blurRad="508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4F2E9577-4EC0-0541-8D1F-E4FF0AE7058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69787" y="524791"/>
            <a:ext cx="100214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2121032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Slide (No UT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233348"/>
      </p:ext>
    </p:extLst>
  </p:cSld>
  <p:clrMapOvr>
    <a:masterClrMapping/>
  </p:clrMapOvr>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41244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Slide w/ UTD_Emb_2c 2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0574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3703320"/>
            <a:ext cx="7770114" cy="22860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pic>
        <p:nvPicPr>
          <p:cNvPr id="5" name="Graphic 4">
            <a:extLst>
              <a:ext uri="{FF2B5EF4-FFF2-40B4-BE49-F238E27FC236}">
                <a16:creationId xmlns:a16="http://schemas.microsoft.com/office/drawing/2014/main" id="{B3CA7090-0153-D945-A75C-3EC8A8A9B5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69787" y="524791"/>
            <a:ext cx="1002140" cy="1236418"/>
          </a:xfrm>
          <a:prstGeom prst="rect">
            <a:avLst/>
          </a:prstGeom>
          <a:effectLst>
            <a:outerShdw blurRad="38100" dist="38100" dir="2700000" algn="tl" rotWithShape="0">
              <a:prstClr val="black">
                <a:alpha val="60000"/>
              </a:prstClr>
            </a:outerShdw>
          </a:effectLst>
        </p:spPr>
      </p:pic>
    </p:spTree>
    <p:extLst>
      <p:ext uri="{BB962C8B-B14F-4D97-AF65-F5344CB8AC3E}">
        <p14:creationId xmlns:p14="http://schemas.microsoft.com/office/powerpoint/2010/main" val="3113029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1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0"/>
            <a:ext cx="7772400" cy="1600200"/>
          </a:xfrm>
          <a:prstGeom prst="rect">
            <a:avLst/>
          </a:prstGeom>
          <a:effectLst/>
        </p:spPr>
        <p:txBody>
          <a:bodyPr lIns="0" tIns="0" rIns="0" bIns="0" anchor="ctr" anchorCtr="1">
            <a:noAutofit/>
          </a:bodyPr>
          <a:lstStyle>
            <a:lvl1pPr>
              <a:defRPr sz="405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Master title style</a:t>
            </a:r>
          </a:p>
        </p:txBody>
      </p:sp>
      <p:sp>
        <p:nvSpPr>
          <p:cNvPr id="3" name="Subtitle 2"/>
          <p:cNvSpPr>
            <a:spLocks noGrp="1"/>
          </p:cNvSpPr>
          <p:nvPr>
            <p:ph type="subTitle" idx="1"/>
          </p:nvPr>
        </p:nvSpPr>
        <p:spPr>
          <a:xfrm>
            <a:off x="685800" y="2130552"/>
            <a:ext cx="7770114" cy="27432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606020101010102" pitchFamily="34" charset="0"/>
                <a:cs typeface="DIN Pro Condensed Medium" panose="020B060602010101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8775779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2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457200"/>
            <a:ext cx="7772400" cy="1600200"/>
          </a:xfrm>
          <a:prstGeom prst="rect">
            <a:avLst/>
          </a:prstGeom>
          <a:effectLst/>
        </p:spPr>
        <p:txBody>
          <a:bodyPr lIns="0" tIns="0" rIns="0" bIns="0" anchor="ctr" anchorCtr="1">
            <a:noAutofit/>
          </a:bodyPr>
          <a:lstStyle>
            <a:lvl1pPr>
              <a:defRPr sz="3300" b="1" i="0">
                <a:effectLst>
                  <a:outerShdw blurRad="38100" dist="38100" dir="2700000" algn="tl" rotWithShape="0">
                    <a:prstClr val="black">
                      <a:alpha val="60000"/>
                    </a:prstClr>
                  </a:outerShdw>
                </a:effectLst>
                <a:latin typeface="DIN Pro Cond Bold" panose="020B0806020101010102" pitchFamily="34" charset="0"/>
                <a:cs typeface="DIN Pro Cond Bold" panose="020B0806020101010102" pitchFamily="34"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85800" y="2130552"/>
            <a:ext cx="7770114" cy="2743200"/>
          </a:xfrm>
          <a:prstGeom prst="rect">
            <a:avLst/>
          </a:prstGeom>
        </p:spPr>
        <p:txBody>
          <a:bodyPr lIns="0" tIns="0" rIns="0" bIns="0" anchor="t" anchorCtr="1">
            <a:noAutofit/>
          </a:bodyPr>
          <a:lstStyle>
            <a:lvl1pPr marL="0" indent="0" algn="ctr">
              <a:buNone/>
              <a:defRPr sz="2400" b="0" i="0">
                <a:solidFill>
                  <a:srgbClr val="8B8178"/>
                </a:solidFill>
                <a:latin typeface="DIN Pro Condensed Medium" panose="020B0504020101020102" pitchFamily="34" charset="0"/>
                <a:cs typeface="DIN Pro Condensed Medium" panose="020B0504020101020102" pitchFamily="34" charset="0"/>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245061159"/>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N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6314" y="301752"/>
            <a:ext cx="8689086" cy="685800"/>
          </a:xfrm>
          <a:prstGeom prst="rect">
            <a:avLst/>
          </a:prstGeom>
        </p:spPr>
        <p:txBody>
          <a:bodyPr lIns="0" tIns="0" rIns="0" bIns="0" anchor="ctr" anchorCtr="0">
            <a:noAutofit/>
          </a:bodyPr>
          <a:lstStyle>
            <a:lvl1pPr algn="l">
              <a:defRPr sz="2400" b="1" i="0">
                <a:solidFill>
                  <a:schemeClr val="tx1"/>
                </a:solidFill>
                <a:latin typeface="DIN Pro Cond Bold" panose="020B0806020101010102" pitchFamily="34" charset="0"/>
                <a:cs typeface="DIN Pro Cond Bold" panose="020B0806020101010102"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73679412"/>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7.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17.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015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hdr="0"/>
  <p:txStyles>
    <p:titleStyle>
      <a:lvl1pPr algn="ctr" defTabSz="257175" rtl="0" eaLnBrk="1" latinLnBrk="0" hangingPunct="1">
        <a:spcBef>
          <a:spcPct val="0"/>
        </a:spcBef>
        <a:buNone/>
        <a:defRPr sz="2475" kern="1200">
          <a:solidFill>
            <a:schemeClr val="tx1"/>
          </a:solidFill>
          <a:latin typeface="+mj-lt"/>
          <a:ea typeface="+mj-ea"/>
          <a:cs typeface="+mj-cs"/>
        </a:defRPr>
      </a:lvl1pPr>
    </p:titleStyle>
    <p:body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76">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02628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hf hdr="0"/>
  <p:txStyles>
    <p:titleStyle>
      <a:lvl1pPr algn="ctr" defTabSz="257175" rtl="0" eaLnBrk="1" latinLnBrk="0" hangingPunct="1">
        <a:spcBef>
          <a:spcPct val="0"/>
        </a:spcBef>
        <a:buNone/>
        <a:defRPr sz="2475" kern="1200">
          <a:solidFill>
            <a:schemeClr val="tx1"/>
          </a:solidFill>
          <a:latin typeface="+mj-lt"/>
          <a:ea typeface="+mj-ea"/>
          <a:cs typeface="+mj-cs"/>
        </a:defRPr>
      </a:lvl1pPr>
    </p:titleStyle>
    <p:body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76">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148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hdr="0"/>
  <p:txStyles>
    <p:titleStyle>
      <a:lvl1pPr algn="ctr" defTabSz="257175" rtl="0" eaLnBrk="1" latinLnBrk="0" hangingPunct="1">
        <a:spcBef>
          <a:spcPct val="0"/>
        </a:spcBef>
        <a:buNone/>
        <a:defRPr sz="2475" kern="1200">
          <a:solidFill>
            <a:schemeClr val="tx1"/>
          </a:solidFill>
          <a:latin typeface="+mj-lt"/>
          <a:ea typeface="+mj-ea"/>
          <a:cs typeface="+mj-cs"/>
        </a:defRPr>
      </a:lvl1pPr>
    </p:titleStyle>
    <p:body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75" rtl="0" eaLnBrk="1" latinLnBrk="0" hangingPunct="1">
        <a:defRPr sz="1013" kern="1200">
          <a:solidFill>
            <a:schemeClr val="tx1"/>
          </a:solidFill>
          <a:latin typeface="+mn-lt"/>
          <a:ea typeface="+mn-ea"/>
          <a:cs typeface="+mn-cs"/>
        </a:defRPr>
      </a:lvl1pPr>
      <a:lvl2pPr marL="257175" algn="l" defTabSz="257175" rtl="0" eaLnBrk="1" latinLnBrk="0" hangingPunct="1">
        <a:defRPr sz="1013" kern="1200">
          <a:solidFill>
            <a:schemeClr val="tx1"/>
          </a:solidFill>
          <a:latin typeface="+mn-lt"/>
          <a:ea typeface="+mn-ea"/>
          <a:cs typeface="+mn-cs"/>
        </a:defRPr>
      </a:lvl2pPr>
      <a:lvl3pPr marL="514350" algn="l" defTabSz="257175" rtl="0" eaLnBrk="1" latinLnBrk="0" hangingPunct="1">
        <a:defRPr sz="1013" kern="1200">
          <a:solidFill>
            <a:schemeClr val="tx1"/>
          </a:solidFill>
          <a:latin typeface="+mn-lt"/>
          <a:ea typeface="+mn-ea"/>
          <a:cs typeface="+mn-cs"/>
        </a:defRPr>
      </a:lvl3pPr>
      <a:lvl4pPr marL="771525" algn="l" defTabSz="257175" rtl="0" eaLnBrk="1" latinLnBrk="0" hangingPunct="1">
        <a:defRPr sz="1013" kern="1200">
          <a:solidFill>
            <a:schemeClr val="tx1"/>
          </a:solidFill>
          <a:latin typeface="+mn-lt"/>
          <a:ea typeface="+mn-ea"/>
          <a:cs typeface="+mn-cs"/>
        </a:defRPr>
      </a:lvl4pPr>
      <a:lvl5pPr marL="1028700" algn="l" defTabSz="257175" rtl="0" eaLnBrk="1" latinLnBrk="0" hangingPunct="1">
        <a:defRPr sz="1013" kern="1200">
          <a:solidFill>
            <a:schemeClr val="tx1"/>
          </a:solidFill>
          <a:latin typeface="+mn-lt"/>
          <a:ea typeface="+mn-ea"/>
          <a:cs typeface="+mn-cs"/>
        </a:defRPr>
      </a:lvl5pPr>
      <a:lvl6pPr marL="1285875" algn="l" defTabSz="257175" rtl="0" eaLnBrk="1" latinLnBrk="0" hangingPunct="1">
        <a:defRPr sz="1013" kern="1200">
          <a:solidFill>
            <a:schemeClr val="tx1"/>
          </a:solidFill>
          <a:latin typeface="+mn-lt"/>
          <a:ea typeface="+mn-ea"/>
          <a:cs typeface="+mn-cs"/>
        </a:defRPr>
      </a:lvl6pPr>
      <a:lvl7pPr marL="1543050" algn="l" defTabSz="257175" rtl="0" eaLnBrk="1" latinLnBrk="0" hangingPunct="1">
        <a:defRPr sz="1013" kern="1200">
          <a:solidFill>
            <a:schemeClr val="tx1"/>
          </a:solidFill>
          <a:latin typeface="+mn-lt"/>
          <a:ea typeface="+mn-ea"/>
          <a:cs typeface="+mn-cs"/>
        </a:defRPr>
      </a:lvl7pPr>
      <a:lvl8pPr marL="1800225" algn="l" defTabSz="257175" rtl="0" eaLnBrk="1" latinLnBrk="0" hangingPunct="1">
        <a:defRPr sz="1013" kern="1200">
          <a:solidFill>
            <a:schemeClr val="tx1"/>
          </a:solidFill>
          <a:latin typeface="+mn-lt"/>
          <a:ea typeface="+mn-ea"/>
          <a:cs typeface="+mn-cs"/>
        </a:defRPr>
      </a:lvl8pPr>
      <a:lvl9pPr marL="2057400" algn="l" defTabSz="257175"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76">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3.wmf"/></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185827-2805-71CA-82D7-C9C42729E47A}"/>
              </a:ext>
            </a:extLst>
          </p:cNvPr>
          <p:cNvSpPr>
            <a:spLocks noGrp="1"/>
          </p:cNvSpPr>
          <p:nvPr>
            <p:ph type="ctrTitle"/>
          </p:nvPr>
        </p:nvSpPr>
        <p:spPr/>
        <p:txBody>
          <a:bodyPr/>
          <a:lstStyle/>
          <a:p>
            <a:endParaRPr lang="en-US" dirty="0"/>
          </a:p>
        </p:txBody>
      </p:sp>
      <p:sp>
        <p:nvSpPr>
          <p:cNvPr id="15361" name="Rectangle 2"/>
          <p:cNvSpPr>
            <a:spLocks noGrp="1" noChangeArrowheads="1"/>
          </p:cNvSpPr>
          <p:nvPr>
            <p:ph type="subTitle" idx="1"/>
          </p:nvPr>
        </p:nvSpPr>
        <p:spPr>
          <a:noFill/>
        </p:spPr>
        <p:txBody>
          <a:bodyPr/>
          <a:lstStyle/>
          <a:p>
            <a:pPr algn="ctr">
              <a:buClr>
                <a:schemeClr val="tx1"/>
              </a:buClr>
              <a:buFont typeface="Wingdings" pitchFamily="2" charset="2"/>
              <a:buNone/>
            </a:pPr>
            <a:endParaRPr lang="en-US" dirty="0">
              <a:effectLst/>
            </a:endParaRPr>
          </a:p>
          <a:p>
            <a:pPr algn="ctr">
              <a:buClr>
                <a:schemeClr val="tx1"/>
              </a:buClr>
              <a:buFont typeface="Wingdings" pitchFamily="2" charset="2"/>
              <a:buNone/>
            </a:pPr>
            <a:r>
              <a:rPr lang="en-US" sz="4800" dirty="0">
                <a:effectLst/>
              </a:rPr>
              <a:t>Entrepreneurial Leadership</a:t>
            </a:r>
          </a:p>
          <a:p>
            <a:pPr algn="ctr">
              <a:buClr>
                <a:schemeClr val="tx1"/>
              </a:buClr>
              <a:buFont typeface="Wingdings" pitchFamily="2" charset="2"/>
              <a:buNone/>
            </a:pPr>
            <a:endParaRPr lang="en-US" sz="4800" dirty="0">
              <a:effectLst/>
            </a:endParaRPr>
          </a:p>
          <a:p>
            <a:pPr algn="ctr">
              <a:buClr>
                <a:schemeClr val="tx1"/>
              </a:buClr>
              <a:buFont typeface="Wingdings" pitchFamily="2" charset="2"/>
              <a:buNone/>
            </a:pPr>
            <a:r>
              <a:rPr lang="en-US" dirty="0">
                <a:effectLst/>
              </a:rPr>
              <a:t> </a:t>
            </a:r>
          </a:p>
          <a:p>
            <a:pPr algn="ctr">
              <a:buClr>
                <a:schemeClr val="tx1"/>
              </a:buClr>
              <a:buFont typeface="Wingdings" pitchFamily="2" charset="2"/>
              <a:buNone/>
            </a:pPr>
            <a:endParaRPr lang="en-US" dirty="0">
              <a:effectLst/>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rrowheads="1"/>
          </p:cNvSpPr>
          <p:nvPr>
            <p:ph type="title"/>
          </p:nvPr>
        </p:nvSpPr>
        <p:spPr>
          <a:noFill/>
        </p:spPr>
        <p:txBody>
          <a:bodyPr lIns="92075" tIns="46038" rIns="92075" bIns="46038" anchor="t"/>
          <a:lstStyle/>
          <a:p>
            <a:pPr>
              <a:lnSpc>
                <a:spcPct val="85000"/>
              </a:lnSpc>
            </a:pPr>
            <a:r>
              <a:rPr lang="en-US" altLang="en-US" sz="4000" dirty="0">
                <a:effectLst/>
              </a:rPr>
              <a:t>Stages of Growth:  Leadership Required</a:t>
            </a:r>
            <a:br>
              <a:rPr lang="en-US" altLang="en-US" dirty="0">
                <a:effectLst/>
              </a:rPr>
            </a:br>
            <a:endParaRPr lang="en-US" altLang="en-US" dirty="0">
              <a:effectLst/>
            </a:endParaRPr>
          </a:p>
        </p:txBody>
      </p:sp>
      <p:sp>
        <p:nvSpPr>
          <p:cNvPr id="2" name="Content Placeholder 1">
            <a:extLst>
              <a:ext uri="{FF2B5EF4-FFF2-40B4-BE49-F238E27FC236}">
                <a16:creationId xmlns:a16="http://schemas.microsoft.com/office/drawing/2014/main" id="{3A2A1A8E-71D7-E2A4-1DE0-337287ABBB8F}"/>
              </a:ext>
            </a:extLst>
          </p:cNvPr>
          <p:cNvSpPr>
            <a:spLocks noGrp="1"/>
          </p:cNvSpPr>
          <p:nvPr>
            <p:ph idx="1"/>
          </p:nvPr>
        </p:nvSpPr>
        <p:spPr/>
        <p:txBody>
          <a:bodyPr/>
          <a:lstStyle/>
          <a:p>
            <a:endParaRPr lang="en-US" dirty="0"/>
          </a:p>
        </p:txBody>
      </p:sp>
      <p:sp>
        <p:nvSpPr>
          <p:cNvPr id="38915" name="Rectangle 3" descr="Start Up">
            <a:extLst>
              <a:ext uri="{C183D7F6-B498-43B3-948B-1728B52AA6E4}">
                <adec:decorative xmlns:adec="http://schemas.microsoft.com/office/drawing/2017/decorative" val="0"/>
              </a:ext>
            </a:extLst>
          </p:cNvPr>
          <p:cNvSpPr>
            <a:spLocks noChangeArrowheads="1"/>
          </p:cNvSpPr>
          <p:nvPr/>
        </p:nvSpPr>
        <p:spPr bwMode="auto">
          <a:xfrm>
            <a:off x="247650" y="5157788"/>
            <a:ext cx="2895600" cy="366712"/>
          </a:xfrm>
          <a:prstGeom prst="rect">
            <a:avLst/>
          </a:prstGeom>
          <a:solidFill>
            <a:srgbClr val="006666"/>
          </a:solidFill>
          <a:ln w="9525">
            <a:noFill/>
            <a:miter lim="800000"/>
            <a:headEnd/>
            <a:tailEnd/>
          </a:ln>
          <a:effectLst/>
        </p:spPr>
        <p:txBody>
          <a:bodyPr lIns="92075" tIns="46038" rIns="92075" bIns="46038">
            <a:spAutoFit/>
          </a:bodyPr>
          <a:lstStyle/>
          <a:p>
            <a:pPr eaLnBrk="0" hangingPunct="0">
              <a:spcBef>
                <a:spcPct val="50000"/>
              </a:spcBef>
              <a:defRPr/>
            </a:pPr>
            <a:r>
              <a:rPr lang="en-US" altLang="en-US" b="1" dirty="0">
                <a:solidFill>
                  <a:schemeClr val="bg1"/>
                </a:solidFill>
                <a:effectLst>
                  <a:outerShdw blurRad="38100" dist="38100" dir="2700000" algn="tl">
                    <a:srgbClr val="000000"/>
                  </a:outerShdw>
                </a:effectLst>
              </a:rPr>
              <a:t>START UP</a:t>
            </a:r>
          </a:p>
        </p:txBody>
      </p:sp>
      <p:sp>
        <p:nvSpPr>
          <p:cNvPr id="27651" name="Rectangle 4">
            <a:extLst>
              <a:ext uri="{C183D7F6-B498-43B3-948B-1728B52AA6E4}">
                <adec:decorative xmlns:adec="http://schemas.microsoft.com/office/drawing/2017/decorative" val="1"/>
              </a:ext>
            </a:extLst>
          </p:cNvPr>
          <p:cNvSpPr>
            <a:spLocks noChangeArrowheads="1"/>
          </p:cNvSpPr>
          <p:nvPr/>
        </p:nvSpPr>
        <p:spPr bwMode="auto">
          <a:xfrm>
            <a:off x="247650" y="3954463"/>
            <a:ext cx="2895600" cy="457200"/>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endParaRPr lang="en-US" altLang="en-US" sz="2400"/>
          </a:p>
        </p:txBody>
      </p:sp>
      <p:sp>
        <p:nvSpPr>
          <p:cNvPr id="27652" name="Rectangle 5"/>
          <p:cNvSpPr>
            <a:spLocks noChangeArrowheads="1"/>
          </p:cNvSpPr>
          <p:nvPr/>
        </p:nvSpPr>
        <p:spPr bwMode="auto">
          <a:xfrm>
            <a:off x="247650" y="3009900"/>
            <a:ext cx="2895600" cy="457200"/>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endParaRPr lang="en-US" altLang="en-US" sz="2400"/>
          </a:p>
        </p:txBody>
      </p:sp>
      <p:sp>
        <p:nvSpPr>
          <p:cNvPr id="27653" name="Rectangle 6">
            <a:extLst>
              <a:ext uri="{C183D7F6-B498-43B3-948B-1728B52AA6E4}">
                <adec:decorative xmlns:adec="http://schemas.microsoft.com/office/drawing/2017/decorative" val="1"/>
              </a:ext>
            </a:extLst>
          </p:cNvPr>
          <p:cNvSpPr>
            <a:spLocks noChangeArrowheads="1"/>
          </p:cNvSpPr>
          <p:nvPr/>
        </p:nvSpPr>
        <p:spPr bwMode="auto">
          <a:xfrm>
            <a:off x="247650" y="2039938"/>
            <a:ext cx="2895600" cy="457200"/>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endParaRPr lang="en-US" altLang="en-US" sz="2400"/>
          </a:p>
        </p:txBody>
      </p:sp>
      <p:sp>
        <p:nvSpPr>
          <p:cNvPr id="27654" name="Line 7"/>
          <p:cNvSpPr>
            <a:spLocks noChangeShapeType="1"/>
          </p:cNvSpPr>
          <p:nvPr/>
        </p:nvSpPr>
        <p:spPr bwMode="auto">
          <a:xfrm>
            <a:off x="247650" y="58674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7655" name="Line 8"/>
          <p:cNvSpPr>
            <a:spLocks noChangeShapeType="1"/>
          </p:cNvSpPr>
          <p:nvPr/>
        </p:nvSpPr>
        <p:spPr bwMode="auto">
          <a:xfrm>
            <a:off x="298450" y="3954463"/>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7656" name="Line 9">
            <a:extLst>
              <a:ext uri="{C183D7F6-B498-43B3-948B-1728B52AA6E4}">
                <adec:decorative xmlns:adec="http://schemas.microsoft.com/office/drawing/2017/decorative" val="1"/>
              </a:ext>
            </a:extLst>
          </p:cNvPr>
          <p:cNvSpPr>
            <a:spLocks noChangeShapeType="1"/>
          </p:cNvSpPr>
          <p:nvPr/>
        </p:nvSpPr>
        <p:spPr bwMode="auto">
          <a:xfrm>
            <a:off x="247650" y="30099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7657" name="Rectangle 10" descr="Doer/Decision Maker"/>
          <p:cNvSpPr>
            <a:spLocks noChangeArrowheads="1"/>
          </p:cNvSpPr>
          <p:nvPr/>
        </p:nvSpPr>
        <p:spPr bwMode="auto">
          <a:xfrm>
            <a:off x="4651375" y="5251450"/>
            <a:ext cx="2349500" cy="366713"/>
          </a:xfrm>
          <a:prstGeom prst="rect">
            <a:avLst/>
          </a:prstGeom>
          <a:noFill/>
          <a:ln w="9525">
            <a:noFill/>
            <a:miter lim="800000"/>
            <a:headEnd/>
            <a:tailEnd/>
          </a:ln>
        </p:spPr>
        <p:txBody>
          <a:bodyPr wrap="none" lIns="92075" tIns="46038" rIns="92075" bIns="46038">
            <a:spAutoFit/>
          </a:bodyPr>
          <a:lstStyle/>
          <a:p>
            <a:pPr eaLnBrk="0" hangingPunct="0"/>
            <a:r>
              <a:rPr lang="en-US" altLang="en-US" b="1" dirty="0"/>
              <a:t>Doer/Decision</a:t>
            </a:r>
            <a:r>
              <a:rPr lang="en-US" altLang="en-US" b="1" dirty="0">
                <a:solidFill>
                  <a:srgbClr val="000000"/>
                </a:solidFill>
              </a:rPr>
              <a:t> </a:t>
            </a:r>
            <a:r>
              <a:rPr lang="en-US" altLang="en-US" b="1" dirty="0"/>
              <a:t>Maker</a:t>
            </a:r>
          </a:p>
        </p:txBody>
      </p:sp>
      <p:sp>
        <p:nvSpPr>
          <p:cNvPr id="27658" name="Text Box 11" descr="Develop Product"/>
          <p:cNvSpPr txBox="1">
            <a:spLocks noChangeArrowheads="1"/>
          </p:cNvSpPr>
          <p:nvPr/>
        </p:nvSpPr>
        <p:spPr bwMode="auto">
          <a:xfrm>
            <a:off x="1492250" y="5513388"/>
            <a:ext cx="23749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dirty="0">
                <a:solidFill>
                  <a:srgbClr val="000000"/>
                </a:solidFill>
              </a:rPr>
              <a:t>Develop Product</a:t>
            </a:r>
          </a:p>
        </p:txBody>
      </p:sp>
      <p:sp>
        <p:nvSpPr>
          <p:cNvPr id="27659" name="Freeform 12">
            <a:extLst>
              <a:ext uri="{C183D7F6-B498-43B3-948B-1728B52AA6E4}">
                <adec:decorative xmlns:adec="http://schemas.microsoft.com/office/drawing/2017/decorative" val="1"/>
              </a:ext>
            </a:extLst>
          </p:cNvPr>
          <p:cNvSpPr>
            <a:spLocks/>
          </p:cNvSpPr>
          <p:nvPr/>
        </p:nvSpPr>
        <p:spPr bwMode="auto">
          <a:xfrm>
            <a:off x="1528763" y="4814888"/>
            <a:ext cx="1665287" cy="739775"/>
          </a:xfrm>
          <a:custGeom>
            <a:avLst/>
            <a:gdLst>
              <a:gd name="T0" fmla="*/ 0 w 1089"/>
              <a:gd name="T1" fmla="*/ 2147483647 h 450"/>
              <a:gd name="T2" fmla="*/ 2147483647 w 1089"/>
              <a:gd name="T3" fmla="*/ 2147483647 h 450"/>
              <a:gd name="T4" fmla="*/ 2147483647 w 1089"/>
              <a:gd name="T5" fmla="*/ 2147483647 h 450"/>
              <a:gd name="T6" fmla="*/ 2147483647 w 1089"/>
              <a:gd name="T7" fmla="*/ 0 h 450"/>
              <a:gd name="T8" fmla="*/ 0 60000 65536"/>
              <a:gd name="T9" fmla="*/ 0 60000 65536"/>
              <a:gd name="T10" fmla="*/ 0 60000 65536"/>
              <a:gd name="T11" fmla="*/ 0 60000 65536"/>
              <a:gd name="T12" fmla="*/ 0 w 1089"/>
              <a:gd name="T13" fmla="*/ 0 h 450"/>
              <a:gd name="T14" fmla="*/ 1089 w 1089"/>
              <a:gd name="T15" fmla="*/ 450 h 450"/>
            </a:gdLst>
            <a:ahLst/>
            <a:cxnLst>
              <a:cxn ang="T8">
                <a:pos x="T0" y="T1"/>
              </a:cxn>
              <a:cxn ang="T9">
                <a:pos x="T2" y="T3"/>
              </a:cxn>
              <a:cxn ang="T10">
                <a:pos x="T4" y="T5"/>
              </a:cxn>
              <a:cxn ang="T11">
                <a:pos x="T6" y="T7"/>
              </a:cxn>
            </a:cxnLst>
            <a:rect l="T12" t="T13" r="T14" b="T15"/>
            <a:pathLst>
              <a:path w="1089" h="450">
                <a:moveTo>
                  <a:pt x="0" y="371"/>
                </a:moveTo>
                <a:cubicBezTo>
                  <a:pt x="43" y="383"/>
                  <a:pt x="151" y="444"/>
                  <a:pt x="256" y="445"/>
                </a:cubicBezTo>
                <a:cubicBezTo>
                  <a:pt x="361" y="446"/>
                  <a:pt x="494" y="450"/>
                  <a:pt x="633" y="376"/>
                </a:cubicBezTo>
                <a:cubicBezTo>
                  <a:pt x="772" y="302"/>
                  <a:pt x="994" y="78"/>
                  <a:pt x="1089" y="0"/>
                </a:cubicBezTo>
              </a:path>
            </a:pathLst>
          </a:custGeom>
          <a:noFill/>
          <a:ln w="50800" cap="rnd">
            <a:solidFill>
              <a:srgbClr val="FF6600"/>
            </a:solidFill>
            <a:round/>
            <a:headEnd/>
            <a:tailEnd type="stealth" w="med" len="med"/>
          </a:ln>
        </p:spPr>
        <p:txBody>
          <a:bodyPr/>
          <a:lstStyle/>
          <a:p>
            <a:endParaRPr 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rrowheads="1"/>
          </p:cNvSpPr>
          <p:nvPr>
            <p:ph type="title"/>
          </p:nvPr>
        </p:nvSpPr>
        <p:spPr>
          <a:noFill/>
        </p:spPr>
        <p:txBody>
          <a:bodyPr lIns="92075" tIns="46038" rIns="92075" bIns="46038" anchor="t"/>
          <a:lstStyle/>
          <a:p>
            <a:pPr>
              <a:lnSpc>
                <a:spcPct val="90000"/>
              </a:lnSpc>
            </a:pPr>
            <a:r>
              <a:rPr lang="en-US" altLang="en-US" sz="4400" dirty="0">
                <a:effectLst/>
              </a:rPr>
              <a:t>Start Up Red Flags of Turbulence</a:t>
            </a:r>
          </a:p>
        </p:txBody>
      </p:sp>
      <p:sp>
        <p:nvSpPr>
          <p:cNvPr id="29698" name="Rectangle 3"/>
          <p:cNvSpPr>
            <a:spLocks noGrp="1" noChangeArrowheads="1"/>
          </p:cNvSpPr>
          <p:nvPr>
            <p:ph idx="1"/>
          </p:nvPr>
        </p:nvSpPr>
        <p:spPr>
          <a:noFill/>
        </p:spPr>
        <p:txBody>
          <a:bodyPr lIns="92075" tIns="46038" rIns="92075" bIns="46038"/>
          <a:lstStyle/>
          <a:p>
            <a:pPr marL="623888" indent="-623888">
              <a:spcBef>
                <a:spcPct val="0"/>
              </a:spcBef>
              <a:spcAft>
                <a:spcPct val="50000"/>
              </a:spcAft>
              <a:buClr>
                <a:schemeClr val="tx1"/>
              </a:buClr>
              <a:buSzPct val="125000"/>
              <a:buFont typeface="Wingdings" pitchFamily="2" charset="2"/>
              <a:buChar char="§"/>
              <a:tabLst>
                <a:tab pos="685800" algn="l"/>
              </a:tabLst>
            </a:pPr>
            <a:endParaRPr lang="en-US" altLang="en-US" dirty="0">
              <a:effectLst/>
            </a:endParaRPr>
          </a:p>
          <a:p>
            <a:pPr marL="623888" indent="-623888">
              <a:spcBef>
                <a:spcPct val="0"/>
              </a:spcBef>
              <a:spcAft>
                <a:spcPct val="50000"/>
              </a:spcAft>
              <a:buClr>
                <a:schemeClr val="tx1"/>
              </a:buClr>
              <a:buSzPct val="125000"/>
              <a:buFont typeface="Wingdings" pitchFamily="2" charset="2"/>
              <a:buChar char="§"/>
              <a:tabLst>
                <a:tab pos="685800" algn="l"/>
              </a:tabLst>
            </a:pPr>
            <a:r>
              <a:rPr lang="en-US" altLang="en-US" sz="2400" dirty="0">
                <a:effectLst/>
              </a:rPr>
              <a:t>Opportunity overload</a:t>
            </a:r>
          </a:p>
          <a:p>
            <a:pPr marL="0" indent="0">
              <a:spcBef>
                <a:spcPct val="0"/>
              </a:spcBef>
              <a:spcAft>
                <a:spcPct val="50000"/>
              </a:spcAft>
              <a:buClr>
                <a:schemeClr val="tx1"/>
              </a:buClr>
              <a:buSzPct val="125000"/>
              <a:buNone/>
              <a:tabLst>
                <a:tab pos="685800" algn="l"/>
              </a:tabLst>
            </a:pPr>
            <a:endParaRPr lang="en-US" altLang="en-US" sz="2400" dirty="0">
              <a:effectLst/>
            </a:endParaRPr>
          </a:p>
          <a:p>
            <a:pPr marL="623888" indent="-623888">
              <a:spcBef>
                <a:spcPct val="0"/>
              </a:spcBef>
              <a:spcAft>
                <a:spcPct val="50000"/>
              </a:spcAft>
              <a:buClr>
                <a:schemeClr val="tx1"/>
              </a:buClr>
              <a:buSzPct val="125000"/>
              <a:buFont typeface="Wingdings" pitchFamily="2" charset="2"/>
              <a:buChar char="§"/>
              <a:tabLst>
                <a:tab pos="685800" algn="l"/>
              </a:tabLst>
            </a:pPr>
            <a:r>
              <a:rPr lang="en-US" altLang="en-US" sz="2400" dirty="0">
                <a:effectLst/>
              </a:rPr>
              <a:t>Constant fire-fighting</a:t>
            </a:r>
          </a:p>
          <a:p>
            <a:pPr marL="0" indent="0">
              <a:spcBef>
                <a:spcPct val="0"/>
              </a:spcBef>
              <a:spcAft>
                <a:spcPct val="50000"/>
              </a:spcAft>
              <a:buClr>
                <a:schemeClr val="tx1"/>
              </a:buClr>
              <a:buSzPct val="125000"/>
              <a:buNone/>
              <a:tabLst>
                <a:tab pos="685800" algn="l"/>
              </a:tabLst>
            </a:pPr>
            <a:endParaRPr lang="en-US" altLang="en-US" sz="2400" dirty="0">
              <a:effectLst/>
            </a:endParaRPr>
          </a:p>
          <a:p>
            <a:pPr marL="623888" indent="-623888">
              <a:spcBef>
                <a:spcPct val="0"/>
              </a:spcBef>
              <a:spcAft>
                <a:spcPct val="50000"/>
              </a:spcAft>
              <a:buClr>
                <a:schemeClr val="tx1"/>
              </a:buClr>
              <a:buSzPct val="125000"/>
              <a:buFont typeface="Wingdings" pitchFamily="2" charset="2"/>
              <a:buChar char="§"/>
              <a:tabLst>
                <a:tab pos="685800" algn="l"/>
              </a:tabLst>
            </a:pPr>
            <a:r>
              <a:rPr lang="en-US" altLang="en-US" sz="2400" dirty="0">
                <a:effectLst/>
              </a:rPr>
              <a:t>Can’t do everything</a:t>
            </a:r>
          </a:p>
          <a:p>
            <a:pPr marL="0" indent="0">
              <a:spcBef>
                <a:spcPct val="0"/>
              </a:spcBef>
              <a:spcAft>
                <a:spcPct val="50000"/>
              </a:spcAft>
              <a:buClr>
                <a:schemeClr val="tx1"/>
              </a:buClr>
              <a:buSzPct val="125000"/>
              <a:buNone/>
              <a:tabLst>
                <a:tab pos="685800" algn="l"/>
              </a:tabLst>
            </a:pPr>
            <a:endParaRPr lang="en-US" altLang="en-US" sz="2400" dirty="0">
              <a:effectLst/>
            </a:endParaRPr>
          </a:p>
          <a:p>
            <a:pPr marL="623888" indent="-623888">
              <a:spcBef>
                <a:spcPct val="0"/>
              </a:spcBef>
              <a:spcAft>
                <a:spcPct val="50000"/>
              </a:spcAft>
              <a:buClr>
                <a:schemeClr val="tx1"/>
              </a:buClr>
              <a:buSzPct val="125000"/>
              <a:buFont typeface="Wingdings" pitchFamily="2" charset="2"/>
              <a:buChar char="§"/>
              <a:tabLst>
                <a:tab pos="685800" algn="l"/>
              </a:tabLst>
            </a:pPr>
            <a:r>
              <a:rPr lang="en-US" altLang="en-US" sz="2400" dirty="0">
                <a:effectLst/>
              </a:rPr>
              <a:t>Everyone wants to meet with you</a:t>
            </a:r>
          </a:p>
          <a:p>
            <a:pPr marL="0" indent="0">
              <a:spcBef>
                <a:spcPct val="0"/>
              </a:spcBef>
              <a:spcAft>
                <a:spcPct val="50000"/>
              </a:spcAft>
              <a:buClr>
                <a:schemeClr val="tx1"/>
              </a:buClr>
              <a:buSzPct val="125000"/>
              <a:buNone/>
              <a:tabLst>
                <a:tab pos="685800" algn="l"/>
              </a:tabLst>
            </a:pPr>
            <a:endParaRPr lang="en-US" altLang="en-US" sz="2400" dirty="0">
              <a:effectLst/>
            </a:endParaRPr>
          </a:p>
          <a:p>
            <a:pPr marL="623888" indent="-623888">
              <a:spcBef>
                <a:spcPct val="0"/>
              </a:spcBef>
              <a:spcAft>
                <a:spcPct val="50000"/>
              </a:spcAft>
              <a:buClr>
                <a:schemeClr val="tx1"/>
              </a:buClr>
              <a:buSzPct val="125000"/>
              <a:buFont typeface="Wingdings" pitchFamily="2" charset="2"/>
              <a:buChar char="§"/>
              <a:tabLst>
                <a:tab pos="685800" algn="l"/>
              </a:tabLst>
            </a:pPr>
            <a:r>
              <a:rPr lang="en-US" altLang="en-US" sz="2400" dirty="0">
                <a:effectLst/>
              </a:rPr>
              <a:t>Not sure where the money goes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ext Box 2"/>
          <p:cNvSpPr txBox="1">
            <a:spLocks noChangeArrowheads="1"/>
          </p:cNvSpPr>
          <p:nvPr/>
        </p:nvSpPr>
        <p:spPr bwMode="auto">
          <a:xfrm>
            <a:off x="1450975" y="4498975"/>
            <a:ext cx="23876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a:solidFill>
                  <a:srgbClr val="000000"/>
                </a:solidFill>
              </a:rPr>
              <a:t>Drive Sales</a:t>
            </a:r>
          </a:p>
        </p:txBody>
      </p:sp>
      <p:sp>
        <p:nvSpPr>
          <p:cNvPr id="31746" name="Rectangle 3"/>
          <p:cNvSpPr>
            <a:spLocks noGrp="1" noRot="1" noChangeArrowheads="1"/>
          </p:cNvSpPr>
          <p:nvPr>
            <p:ph type="title"/>
          </p:nvPr>
        </p:nvSpPr>
        <p:spPr>
          <a:noFill/>
        </p:spPr>
        <p:txBody>
          <a:bodyPr lIns="92075" tIns="46038" rIns="92075" bIns="46038" anchor="t"/>
          <a:lstStyle/>
          <a:p>
            <a:pPr>
              <a:lnSpc>
                <a:spcPct val="90000"/>
              </a:lnSpc>
            </a:pPr>
            <a:r>
              <a:rPr lang="en-US" altLang="en-US" sz="4400" dirty="0">
                <a:effectLst/>
              </a:rPr>
              <a:t>Initial Growth:  Leadership Required</a:t>
            </a:r>
          </a:p>
        </p:txBody>
      </p:sp>
      <p:sp>
        <p:nvSpPr>
          <p:cNvPr id="2" name="Content Placeholder 1">
            <a:extLst>
              <a:ext uri="{FF2B5EF4-FFF2-40B4-BE49-F238E27FC236}">
                <a16:creationId xmlns:a16="http://schemas.microsoft.com/office/drawing/2014/main" id="{EF2EDD84-8354-84C7-8122-713525CDC2E8}"/>
              </a:ext>
            </a:extLst>
          </p:cNvPr>
          <p:cNvSpPr>
            <a:spLocks noGrp="1"/>
          </p:cNvSpPr>
          <p:nvPr>
            <p:ph idx="1"/>
          </p:nvPr>
        </p:nvSpPr>
        <p:spPr/>
        <p:txBody>
          <a:bodyPr/>
          <a:lstStyle/>
          <a:p>
            <a:endParaRPr lang="en-US" dirty="0"/>
          </a:p>
        </p:txBody>
      </p:sp>
      <p:sp>
        <p:nvSpPr>
          <p:cNvPr id="31747" name="Rectangle 4" descr="Start Up"/>
          <p:cNvSpPr>
            <a:spLocks noChangeArrowheads="1"/>
          </p:cNvSpPr>
          <p:nvPr/>
        </p:nvSpPr>
        <p:spPr bwMode="auto">
          <a:xfrm>
            <a:off x="184150" y="5019675"/>
            <a:ext cx="2895600" cy="366713"/>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r>
              <a:rPr lang="en-US" altLang="en-US" b="1" dirty="0">
                <a:solidFill>
                  <a:srgbClr val="FFFFFF"/>
                </a:solidFill>
              </a:rPr>
              <a:t>START UP</a:t>
            </a:r>
          </a:p>
        </p:txBody>
      </p:sp>
      <p:sp>
        <p:nvSpPr>
          <p:cNvPr id="43013" name="Rectangle 5" descr="Initial Growth"/>
          <p:cNvSpPr>
            <a:spLocks noChangeArrowheads="1"/>
          </p:cNvSpPr>
          <p:nvPr/>
        </p:nvSpPr>
        <p:spPr bwMode="auto">
          <a:xfrm>
            <a:off x="184150" y="4130675"/>
            <a:ext cx="2895600" cy="366713"/>
          </a:xfrm>
          <a:prstGeom prst="rect">
            <a:avLst/>
          </a:prstGeom>
          <a:solidFill>
            <a:srgbClr val="006666"/>
          </a:solidFill>
          <a:ln w="9525">
            <a:noFill/>
            <a:miter lim="800000"/>
            <a:headEnd/>
            <a:tailEnd/>
          </a:ln>
          <a:effectLst/>
        </p:spPr>
        <p:txBody>
          <a:bodyPr lIns="92075" tIns="46038" rIns="92075" bIns="46038">
            <a:spAutoFit/>
          </a:bodyPr>
          <a:lstStyle/>
          <a:p>
            <a:pPr eaLnBrk="0" hangingPunct="0">
              <a:spcBef>
                <a:spcPct val="50000"/>
              </a:spcBef>
              <a:defRPr/>
            </a:pPr>
            <a:r>
              <a:rPr lang="en-US" altLang="en-US" b="1" dirty="0">
                <a:solidFill>
                  <a:schemeClr val="bg1"/>
                </a:solidFill>
                <a:effectLst>
                  <a:outerShdw blurRad="38100" dist="38100" dir="2700000" algn="tl">
                    <a:srgbClr val="000000"/>
                  </a:outerShdw>
                </a:effectLst>
              </a:rPr>
              <a:t>INITIAL GROWTH</a:t>
            </a:r>
          </a:p>
        </p:txBody>
      </p:sp>
      <p:sp>
        <p:nvSpPr>
          <p:cNvPr id="31749" name="Rectangle 6"/>
          <p:cNvSpPr>
            <a:spLocks noChangeArrowheads="1"/>
          </p:cNvSpPr>
          <p:nvPr/>
        </p:nvSpPr>
        <p:spPr bwMode="auto">
          <a:xfrm>
            <a:off x="165100" y="2809875"/>
            <a:ext cx="2895600" cy="457200"/>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endParaRPr lang="en-US" altLang="en-US" sz="2400"/>
          </a:p>
        </p:txBody>
      </p:sp>
      <p:sp>
        <p:nvSpPr>
          <p:cNvPr id="31750" name="Rectangle 7"/>
          <p:cNvSpPr>
            <a:spLocks noChangeArrowheads="1"/>
          </p:cNvSpPr>
          <p:nvPr/>
        </p:nvSpPr>
        <p:spPr bwMode="auto">
          <a:xfrm>
            <a:off x="184150" y="1558925"/>
            <a:ext cx="2895600" cy="457200"/>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endParaRPr lang="en-US" altLang="en-US" sz="2400">
              <a:latin typeface="Times New Roman" pitchFamily="18" charset="0"/>
            </a:endParaRPr>
          </a:p>
        </p:txBody>
      </p:sp>
      <p:sp>
        <p:nvSpPr>
          <p:cNvPr id="31751" name="Line 8"/>
          <p:cNvSpPr>
            <a:spLocks noChangeShapeType="1"/>
          </p:cNvSpPr>
          <p:nvPr/>
        </p:nvSpPr>
        <p:spPr bwMode="auto">
          <a:xfrm>
            <a:off x="203200" y="5019675"/>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1752" name="Line 9"/>
          <p:cNvSpPr>
            <a:spLocks noChangeShapeType="1"/>
          </p:cNvSpPr>
          <p:nvPr/>
        </p:nvSpPr>
        <p:spPr bwMode="auto">
          <a:xfrm>
            <a:off x="203200" y="4105275"/>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1753" name="Line 10"/>
          <p:cNvSpPr>
            <a:spLocks noChangeShapeType="1"/>
          </p:cNvSpPr>
          <p:nvPr/>
        </p:nvSpPr>
        <p:spPr bwMode="auto">
          <a:xfrm>
            <a:off x="184150" y="2809875"/>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1754" name="Rectangle 11" descr="Doer/Decision Maker"/>
          <p:cNvSpPr>
            <a:spLocks noChangeArrowheads="1"/>
          </p:cNvSpPr>
          <p:nvPr/>
        </p:nvSpPr>
        <p:spPr bwMode="auto">
          <a:xfrm>
            <a:off x="4587875" y="5132388"/>
            <a:ext cx="2349500" cy="366712"/>
          </a:xfrm>
          <a:prstGeom prst="rect">
            <a:avLst/>
          </a:prstGeom>
          <a:noFill/>
          <a:ln w="9525">
            <a:noFill/>
            <a:miter lim="800000"/>
            <a:headEnd/>
            <a:tailEnd/>
          </a:ln>
        </p:spPr>
        <p:txBody>
          <a:bodyPr wrap="none" lIns="92075" tIns="46038" rIns="92075" bIns="46038">
            <a:spAutoFit/>
          </a:bodyPr>
          <a:lstStyle/>
          <a:p>
            <a:pPr eaLnBrk="0" hangingPunct="0"/>
            <a:r>
              <a:rPr lang="en-US" altLang="en-US" b="1" dirty="0"/>
              <a:t>Doer/Decision Maker</a:t>
            </a:r>
          </a:p>
        </p:txBody>
      </p:sp>
      <p:sp>
        <p:nvSpPr>
          <p:cNvPr id="31755" name="Rectangle 12" descr="Delegator&#10;Direction Setter"/>
          <p:cNvSpPr>
            <a:spLocks noChangeArrowheads="1"/>
          </p:cNvSpPr>
          <p:nvPr/>
        </p:nvSpPr>
        <p:spPr bwMode="auto">
          <a:xfrm>
            <a:off x="5121275" y="4084638"/>
            <a:ext cx="1717675" cy="641350"/>
          </a:xfrm>
          <a:prstGeom prst="rect">
            <a:avLst/>
          </a:prstGeom>
          <a:noFill/>
          <a:ln w="9525">
            <a:noFill/>
            <a:miter lim="800000"/>
            <a:headEnd/>
            <a:tailEnd/>
          </a:ln>
        </p:spPr>
        <p:txBody>
          <a:bodyPr wrap="none" lIns="92075" tIns="46038" rIns="92075" bIns="46038">
            <a:spAutoFit/>
          </a:bodyPr>
          <a:lstStyle/>
          <a:p>
            <a:pPr eaLnBrk="0" hangingPunct="0"/>
            <a:r>
              <a:rPr lang="en-US" altLang="en-US" b="1" dirty="0"/>
              <a:t>Delegator</a:t>
            </a:r>
          </a:p>
          <a:p>
            <a:pPr eaLnBrk="0" hangingPunct="0"/>
            <a:r>
              <a:rPr lang="en-US" altLang="en-US" b="1" dirty="0"/>
              <a:t>Direction Setter</a:t>
            </a:r>
          </a:p>
        </p:txBody>
      </p:sp>
      <p:sp>
        <p:nvSpPr>
          <p:cNvPr id="31756" name="Text Box 13" descr="Develop Product"/>
          <p:cNvSpPr txBox="1">
            <a:spLocks noChangeArrowheads="1"/>
          </p:cNvSpPr>
          <p:nvPr/>
        </p:nvSpPr>
        <p:spPr bwMode="auto">
          <a:xfrm>
            <a:off x="1428750" y="5375275"/>
            <a:ext cx="23749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dirty="0">
                <a:solidFill>
                  <a:srgbClr val="000000"/>
                </a:solidFill>
              </a:rPr>
              <a:t>Develop Product</a:t>
            </a:r>
          </a:p>
        </p:txBody>
      </p:sp>
      <p:sp>
        <p:nvSpPr>
          <p:cNvPr id="31757" name="Freeform 14" descr="Turbulence"/>
          <p:cNvSpPr>
            <a:spLocks/>
          </p:cNvSpPr>
          <p:nvPr/>
        </p:nvSpPr>
        <p:spPr bwMode="auto">
          <a:xfrm>
            <a:off x="1465263" y="3681413"/>
            <a:ext cx="2582862" cy="1762125"/>
          </a:xfrm>
          <a:custGeom>
            <a:avLst/>
            <a:gdLst>
              <a:gd name="T0" fmla="*/ 0 w 1627"/>
              <a:gd name="T1" fmla="*/ 2147483647 h 1110"/>
              <a:gd name="T2" fmla="*/ 2147483647 w 1627"/>
              <a:gd name="T3" fmla="*/ 2147483647 h 1110"/>
              <a:gd name="T4" fmla="*/ 2147483647 w 1627"/>
              <a:gd name="T5" fmla="*/ 2147483647 h 1110"/>
              <a:gd name="T6" fmla="*/ 2147483647 w 1627"/>
              <a:gd name="T7" fmla="*/ 2147483647 h 1110"/>
              <a:gd name="T8" fmla="*/ 2147483647 w 1627"/>
              <a:gd name="T9" fmla="*/ 2147483647 h 1110"/>
              <a:gd name="T10" fmla="*/ 2147483647 w 1627"/>
              <a:gd name="T11" fmla="*/ 2147483647 h 1110"/>
              <a:gd name="T12" fmla="*/ 2147483647 w 1627"/>
              <a:gd name="T13" fmla="*/ 2147483647 h 1110"/>
              <a:gd name="T14" fmla="*/ 2147483647 w 1627"/>
              <a:gd name="T15" fmla="*/ 2147483647 h 1110"/>
              <a:gd name="T16" fmla="*/ 2147483647 w 1627"/>
              <a:gd name="T17" fmla="*/ 2147483647 h 1110"/>
              <a:gd name="T18" fmla="*/ 2147483647 w 1627"/>
              <a:gd name="T19" fmla="*/ 0 h 1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27"/>
              <a:gd name="T31" fmla="*/ 0 h 1110"/>
              <a:gd name="T32" fmla="*/ 1627 w 1627"/>
              <a:gd name="T33" fmla="*/ 1110 h 1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27" h="1110">
                <a:moveTo>
                  <a:pt x="0" y="1014"/>
                </a:moveTo>
                <a:cubicBezTo>
                  <a:pt x="43" y="1026"/>
                  <a:pt x="165" y="1080"/>
                  <a:pt x="256" y="1088"/>
                </a:cubicBezTo>
                <a:cubicBezTo>
                  <a:pt x="347" y="1096"/>
                  <a:pt x="426" y="1110"/>
                  <a:pt x="548" y="1060"/>
                </a:cubicBezTo>
                <a:cubicBezTo>
                  <a:pt x="670" y="1010"/>
                  <a:pt x="949" y="847"/>
                  <a:pt x="987" y="786"/>
                </a:cubicBezTo>
                <a:cubicBezTo>
                  <a:pt x="1025" y="725"/>
                  <a:pt x="850" y="701"/>
                  <a:pt x="777" y="695"/>
                </a:cubicBezTo>
                <a:cubicBezTo>
                  <a:pt x="704" y="689"/>
                  <a:pt x="540" y="727"/>
                  <a:pt x="548" y="750"/>
                </a:cubicBezTo>
                <a:cubicBezTo>
                  <a:pt x="556" y="773"/>
                  <a:pt x="729" y="838"/>
                  <a:pt x="823" y="832"/>
                </a:cubicBezTo>
                <a:cubicBezTo>
                  <a:pt x="917" y="826"/>
                  <a:pt x="1028" y="774"/>
                  <a:pt x="1115" y="713"/>
                </a:cubicBezTo>
                <a:cubicBezTo>
                  <a:pt x="1202" y="652"/>
                  <a:pt x="1259" y="585"/>
                  <a:pt x="1344" y="466"/>
                </a:cubicBezTo>
                <a:cubicBezTo>
                  <a:pt x="1429" y="347"/>
                  <a:pt x="1568" y="97"/>
                  <a:pt x="1627" y="0"/>
                </a:cubicBezTo>
              </a:path>
            </a:pathLst>
          </a:custGeom>
          <a:noFill/>
          <a:ln w="50800" cap="rnd">
            <a:solidFill>
              <a:srgbClr val="FF6600"/>
            </a:solidFill>
            <a:round/>
            <a:headEnd/>
            <a:tailEnd type="stealth" w="med" len="med"/>
          </a:ln>
        </p:spPr>
        <p:txBody>
          <a:bodyPr/>
          <a:lstStyle/>
          <a:p>
            <a:endParaRPr lang="en-US"/>
          </a:p>
        </p:txBody>
      </p:sp>
      <p:sp>
        <p:nvSpPr>
          <p:cNvPr id="31758" name="Rectangle 15"/>
          <p:cNvSpPr>
            <a:spLocks noChangeArrowheads="1"/>
          </p:cNvSpPr>
          <p:nvPr/>
        </p:nvSpPr>
        <p:spPr bwMode="auto">
          <a:xfrm rot="-2280000">
            <a:off x="1838325" y="4902200"/>
            <a:ext cx="1274763" cy="274638"/>
          </a:xfrm>
          <a:prstGeom prst="rect">
            <a:avLst/>
          </a:prstGeom>
          <a:noFill/>
          <a:ln w="9525">
            <a:noFill/>
            <a:miter lim="800000"/>
            <a:headEnd/>
            <a:tailEnd/>
          </a:ln>
        </p:spPr>
        <p:txBody>
          <a:bodyPr wrap="none" lIns="92075" tIns="46038" rIns="92075" bIns="46038">
            <a:spAutoFit/>
          </a:bodyPr>
          <a:lstStyle/>
          <a:p>
            <a:pPr eaLnBrk="0" hangingPunct="0"/>
            <a:r>
              <a:rPr lang="en-US" sz="1200" b="1"/>
              <a:t>TURBULENCE</a:t>
            </a:r>
            <a:endParaRPr lang="en-US" sz="1600" b="1"/>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DEF0-219A-1E1E-6120-9D3E2CDC5FA6}"/>
              </a:ext>
            </a:extLst>
          </p:cNvPr>
          <p:cNvSpPr>
            <a:spLocks noGrp="1"/>
          </p:cNvSpPr>
          <p:nvPr>
            <p:ph type="title"/>
          </p:nvPr>
        </p:nvSpPr>
        <p:spPr/>
        <p:txBody>
          <a:bodyPr/>
          <a:lstStyle/>
          <a:p>
            <a:r>
              <a:rPr lang="en-US" sz="4400" dirty="0"/>
              <a:t>Company Goals-Initial Growth Stage</a:t>
            </a:r>
          </a:p>
        </p:txBody>
      </p:sp>
      <p:sp>
        <p:nvSpPr>
          <p:cNvPr id="3" name="Content Placeholder 2">
            <a:extLst>
              <a:ext uri="{FF2B5EF4-FFF2-40B4-BE49-F238E27FC236}">
                <a16:creationId xmlns:a16="http://schemas.microsoft.com/office/drawing/2014/main" id="{E770A24B-2FD2-0106-88B1-4A40DDCF45EC}"/>
              </a:ext>
            </a:extLst>
          </p:cNvPr>
          <p:cNvSpPr>
            <a:spLocks noGrp="1"/>
          </p:cNvSpPr>
          <p:nvPr>
            <p:ph idx="1"/>
          </p:nvPr>
        </p:nvSpPr>
        <p:spPr/>
        <p:txBody>
          <a:bodyPr/>
          <a:lstStyle/>
          <a:p>
            <a:endParaRPr lang="en-US" dirty="0"/>
          </a:p>
          <a:p>
            <a:r>
              <a:rPr lang="en-US" sz="3200" dirty="0"/>
              <a:t>Launch a product that offers something different</a:t>
            </a:r>
          </a:p>
          <a:p>
            <a:pPr marL="0" indent="0">
              <a:buNone/>
            </a:pPr>
            <a:endParaRPr lang="en-US" sz="3200" dirty="0"/>
          </a:p>
          <a:p>
            <a:r>
              <a:rPr lang="en-US" sz="3200" dirty="0"/>
              <a:t>Grow revenues</a:t>
            </a:r>
          </a:p>
          <a:p>
            <a:pPr marL="0" indent="0">
              <a:buNone/>
            </a:pPr>
            <a:endParaRPr lang="en-US" sz="3200" dirty="0"/>
          </a:p>
          <a:p>
            <a:r>
              <a:rPr lang="en-US" sz="3200" dirty="0"/>
              <a:t>Capture market share</a:t>
            </a:r>
          </a:p>
        </p:txBody>
      </p:sp>
    </p:spTree>
    <p:extLst>
      <p:ext uri="{BB962C8B-B14F-4D97-AF65-F5344CB8AC3E}">
        <p14:creationId xmlns:p14="http://schemas.microsoft.com/office/powerpoint/2010/main" val="521726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82AC-8306-C9EA-CF6A-229F567B5390}"/>
              </a:ext>
            </a:extLst>
          </p:cNvPr>
          <p:cNvSpPr>
            <a:spLocks noGrp="1"/>
          </p:cNvSpPr>
          <p:nvPr>
            <p:ph type="title"/>
          </p:nvPr>
        </p:nvSpPr>
        <p:spPr/>
        <p:txBody>
          <a:bodyPr/>
          <a:lstStyle/>
          <a:p>
            <a:r>
              <a:rPr lang="en-US" sz="3600" dirty="0"/>
              <a:t>Company Characteristics-Initial Growth Stage</a:t>
            </a:r>
          </a:p>
        </p:txBody>
      </p:sp>
      <p:sp>
        <p:nvSpPr>
          <p:cNvPr id="3" name="Content Placeholder 2">
            <a:extLst>
              <a:ext uri="{FF2B5EF4-FFF2-40B4-BE49-F238E27FC236}">
                <a16:creationId xmlns:a16="http://schemas.microsoft.com/office/drawing/2014/main" id="{B5467282-7028-AC66-A0D4-6FCEA38499DE}"/>
              </a:ext>
            </a:extLst>
          </p:cNvPr>
          <p:cNvSpPr>
            <a:spLocks noGrp="1"/>
          </p:cNvSpPr>
          <p:nvPr>
            <p:ph idx="1"/>
          </p:nvPr>
        </p:nvSpPr>
        <p:spPr/>
        <p:txBody>
          <a:bodyPr/>
          <a:lstStyle/>
          <a:p>
            <a:endParaRPr lang="en-US" dirty="0"/>
          </a:p>
          <a:p>
            <a:r>
              <a:rPr lang="en-US" sz="3200" dirty="0"/>
              <a:t>Fast Paced</a:t>
            </a:r>
          </a:p>
          <a:p>
            <a:pPr marL="0" indent="0">
              <a:buNone/>
            </a:pPr>
            <a:endParaRPr lang="en-US" sz="3200" dirty="0"/>
          </a:p>
          <a:p>
            <a:r>
              <a:rPr lang="en-US" sz="3200" dirty="0"/>
              <a:t>Highly flexible/willing to experiment</a:t>
            </a:r>
          </a:p>
          <a:p>
            <a:pPr marL="0" indent="0">
              <a:buNone/>
            </a:pPr>
            <a:endParaRPr lang="en-US" sz="3200" dirty="0"/>
          </a:p>
          <a:p>
            <a:r>
              <a:rPr lang="en-US" sz="3200" dirty="0"/>
              <a:t>Often chaotic</a:t>
            </a:r>
          </a:p>
          <a:p>
            <a:pPr marL="0" indent="0">
              <a:buNone/>
            </a:pPr>
            <a:endParaRPr lang="en-US" sz="3200" dirty="0"/>
          </a:p>
          <a:p>
            <a:r>
              <a:rPr lang="en-US" sz="3200" dirty="0"/>
              <a:t>Close to customers</a:t>
            </a:r>
          </a:p>
          <a:p>
            <a:pPr marL="0" indent="0">
              <a:buNone/>
            </a:pPr>
            <a:endParaRPr lang="en-US" sz="3200" dirty="0"/>
          </a:p>
          <a:p>
            <a:r>
              <a:rPr lang="en-US" sz="3200" dirty="0"/>
              <a:t>Feels like a “real” company for the first time</a:t>
            </a:r>
          </a:p>
        </p:txBody>
      </p:sp>
    </p:spTree>
    <p:extLst>
      <p:ext uri="{BB962C8B-B14F-4D97-AF65-F5344CB8AC3E}">
        <p14:creationId xmlns:p14="http://schemas.microsoft.com/office/powerpoint/2010/main" val="233188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4CDC-EDE7-CA42-91CC-09F618D77E4D}"/>
              </a:ext>
            </a:extLst>
          </p:cNvPr>
          <p:cNvSpPr>
            <a:spLocks noGrp="1"/>
          </p:cNvSpPr>
          <p:nvPr>
            <p:ph type="title"/>
          </p:nvPr>
        </p:nvSpPr>
        <p:spPr/>
        <p:txBody>
          <a:bodyPr/>
          <a:lstStyle/>
          <a:p>
            <a:r>
              <a:rPr lang="en-US" sz="4000" dirty="0"/>
              <a:t>Red Flags-Signals for Changing Your Role</a:t>
            </a:r>
          </a:p>
        </p:txBody>
      </p:sp>
      <p:sp>
        <p:nvSpPr>
          <p:cNvPr id="3" name="Content Placeholder 2">
            <a:extLst>
              <a:ext uri="{FF2B5EF4-FFF2-40B4-BE49-F238E27FC236}">
                <a16:creationId xmlns:a16="http://schemas.microsoft.com/office/drawing/2014/main" id="{31168CD0-BBAE-8CF0-0082-C58F5AF6414D}"/>
              </a:ext>
            </a:extLst>
          </p:cNvPr>
          <p:cNvSpPr>
            <a:spLocks noGrp="1"/>
          </p:cNvSpPr>
          <p:nvPr>
            <p:ph idx="1"/>
          </p:nvPr>
        </p:nvSpPr>
        <p:spPr/>
        <p:txBody>
          <a:bodyPr/>
          <a:lstStyle/>
          <a:p>
            <a:endParaRPr lang="en-US" dirty="0"/>
          </a:p>
          <a:p>
            <a:r>
              <a:rPr lang="en-US" sz="2400" dirty="0"/>
              <a:t>Days are too short</a:t>
            </a:r>
          </a:p>
          <a:p>
            <a:pPr marL="0" indent="0">
              <a:buNone/>
            </a:pPr>
            <a:endParaRPr lang="en-US" sz="2400" dirty="0"/>
          </a:p>
          <a:p>
            <a:r>
              <a:rPr lang="en-US" sz="2400" dirty="0"/>
              <a:t>Physically/emotionally impossible to do everything you need to do</a:t>
            </a:r>
          </a:p>
          <a:p>
            <a:pPr marL="0" indent="0">
              <a:buNone/>
            </a:pPr>
            <a:endParaRPr lang="en-US" sz="2400" dirty="0"/>
          </a:p>
          <a:p>
            <a:r>
              <a:rPr lang="en-US" sz="2400" dirty="0"/>
              <a:t>People want your time but can’t seem to get it</a:t>
            </a:r>
          </a:p>
          <a:p>
            <a:pPr marL="0" indent="0">
              <a:buNone/>
            </a:pPr>
            <a:endParaRPr lang="en-US" sz="2400" dirty="0"/>
          </a:p>
          <a:p>
            <a:r>
              <a:rPr lang="en-US" sz="2400" dirty="0"/>
              <a:t>Everyone is constantly fighting fires</a:t>
            </a:r>
          </a:p>
          <a:p>
            <a:pPr marL="0" indent="0">
              <a:buNone/>
            </a:pPr>
            <a:endParaRPr lang="en-US" sz="2400" dirty="0"/>
          </a:p>
          <a:p>
            <a:r>
              <a:rPr lang="en-US" sz="2400" dirty="0"/>
              <a:t>You don’t know which of multiple growth opportunities to pursue</a:t>
            </a:r>
          </a:p>
          <a:p>
            <a:pPr marL="0" indent="0">
              <a:buNone/>
            </a:pPr>
            <a:endParaRPr lang="en-US" sz="2400" dirty="0"/>
          </a:p>
          <a:p>
            <a:r>
              <a:rPr lang="en-US" sz="2400" dirty="0"/>
              <a:t>You feel pressure because you’re managing all the risks alone</a:t>
            </a:r>
          </a:p>
        </p:txBody>
      </p:sp>
    </p:spTree>
    <p:extLst>
      <p:ext uri="{BB962C8B-B14F-4D97-AF65-F5344CB8AC3E}">
        <p14:creationId xmlns:p14="http://schemas.microsoft.com/office/powerpoint/2010/main" val="3743427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1451-19CB-7DBE-BB60-CC87A75F6BFF}"/>
              </a:ext>
            </a:extLst>
          </p:cNvPr>
          <p:cNvSpPr>
            <a:spLocks noGrp="1"/>
          </p:cNvSpPr>
          <p:nvPr>
            <p:ph type="title"/>
          </p:nvPr>
        </p:nvSpPr>
        <p:spPr/>
        <p:txBody>
          <a:bodyPr/>
          <a:lstStyle/>
          <a:p>
            <a:r>
              <a:rPr lang="en-US" sz="4400" dirty="0"/>
              <a:t>Dangers if You Don’t Change</a:t>
            </a:r>
          </a:p>
        </p:txBody>
      </p:sp>
      <p:sp>
        <p:nvSpPr>
          <p:cNvPr id="3" name="Content Placeholder 2">
            <a:extLst>
              <a:ext uri="{FF2B5EF4-FFF2-40B4-BE49-F238E27FC236}">
                <a16:creationId xmlns:a16="http://schemas.microsoft.com/office/drawing/2014/main" id="{51BB7E38-D08D-575B-0C81-4A9455FC25FB}"/>
              </a:ext>
            </a:extLst>
          </p:cNvPr>
          <p:cNvSpPr>
            <a:spLocks noGrp="1"/>
          </p:cNvSpPr>
          <p:nvPr>
            <p:ph idx="1"/>
          </p:nvPr>
        </p:nvSpPr>
        <p:spPr/>
        <p:txBody>
          <a:bodyPr/>
          <a:lstStyle/>
          <a:p>
            <a:endParaRPr lang="en-US" dirty="0"/>
          </a:p>
          <a:p>
            <a:r>
              <a:rPr lang="en-US" sz="2800" dirty="0"/>
              <a:t>You will be resented as a micromanager and a bottleneck</a:t>
            </a:r>
          </a:p>
          <a:p>
            <a:endParaRPr lang="en-US" sz="2800" dirty="0"/>
          </a:p>
          <a:p>
            <a:r>
              <a:rPr lang="en-US" sz="2800" dirty="0"/>
              <a:t>People will be demotivated and wait for you to make all decisions</a:t>
            </a:r>
          </a:p>
          <a:p>
            <a:endParaRPr lang="en-US" sz="2800" dirty="0"/>
          </a:p>
          <a:p>
            <a:r>
              <a:rPr lang="en-US" sz="2800" dirty="0"/>
              <a:t>Priorities will constantly change as a “strategy-du-jour” or “ideas-of-the-moment” management style dominates</a:t>
            </a:r>
          </a:p>
          <a:p>
            <a:endParaRPr lang="en-US" sz="2800" dirty="0"/>
          </a:p>
          <a:p>
            <a:r>
              <a:rPr lang="en-US" sz="2800" dirty="0"/>
              <a:t>The company will lose focus</a:t>
            </a:r>
          </a:p>
          <a:p>
            <a:endParaRPr lang="en-US" sz="2800" dirty="0"/>
          </a:p>
          <a:p>
            <a:r>
              <a:rPr lang="en-US" sz="2800" dirty="0"/>
              <a:t>Growth will be impeded;  the company will decline</a:t>
            </a:r>
          </a:p>
        </p:txBody>
      </p:sp>
    </p:spTree>
    <p:extLst>
      <p:ext uri="{BB962C8B-B14F-4D97-AF65-F5344CB8AC3E}">
        <p14:creationId xmlns:p14="http://schemas.microsoft.com/office/powerpoint/2010/main" val="2793057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B8EC-34FB-09A3-51EF-5A2AFDBF3CC8}"/>
              </a:ext>
            </a:extLst>
          </p:cNvPr>
          <p:cNvSpPr>
            <a:spLocks noGrp="1"/>
          </p:cNvSpPr>
          <p:nvPr>
            <p:ph type="title"/>
          </p:nvPr>
        </p:nvSpPr>
        <p:spPr/>
        <p:txBody>
          <a:bodyPr/>
          <a:lstStyle/>
          <a:p>
            <a:r>
              <a:rPr lang="en-US" sz="3600" dirty="0"/>
              <a:t>Critical Responsibilities-Initial Growth Stage</a:t>
            </a:r>
          </a:p>
        </p:txBody>
      </p:sp>
      <p:sp>
        <p:nvSpPr>
          <p:cNvPr id="3" name="Content Placeholder 2">
            <a:extLst>
              <a:ext uri="{FF2B5EF4-FFF2-40B4-BE49-F238E27FC236}">
                <a16:creationId xmlns:a16="http://schemas.microsoft.com/office/drawing/2014/main" id="{5015A3A5-D126-BCC8-F17E-97ECD5474E6A}"/>
              </a:ext>
            </a:extLst>
          </p:cNvPr>
          <p:cNvSpPr>
            <a:spLocks noGrp="1"/>
          </p:cNvSpPr>
          <p:nvPr>
            <p:ph idx="1"/>
          </p:nvPr>
        </p:nvSpPr>
        <p:spPr/>
        <p:txBody>
          <a:bodyPr/>
          <a:lstStyle/>
          <a:p>
            <a:endParaRPr lang="en-US" dirty="0"/>
          </a:p>
          <a:p>
            <a:r>
              <a:rPr lang="en-US" sz="2400" dirty="0"/>
              <a:t>Articulate and communicate your vision and values</a:t>
            </a:r>
          </a:p>
          <a:p>
            <a:endParaRPr lang="en-US" sz="2400" dirty="0"/>
          </a:p>
          <a:p>
            <a:r>
              <a:rPr lang="en-US" sz="2400" dirty="0"/>
              <a:t>Understand your personal goals for the long term</a:t>
            </a:r>
          </a:p>
          <a:p>
            <a:endParaRPr lang="en-US" sz="2400" dirty="0"/>
          </a:p>
          <a:p>
            <a:r>
              <a:rPr lang="en-US" sz="2400" dirty="0"/>
              <a:t>Use scarce resources creatively</a:t>
            </a:r>
          </a:p>
          <a:p>
            <a:endParaRPr lang="en-US" sz="2400" dirty="0"/>
          </a:p>
          <a:p>
            <a:r>
              <a:rPr lang="en-US" sz="2400" dirty="0"/>
              <a:t>Watch critical performance indicators, especially financial ones</a:t>
            </a:r>
          </a:p>
          <a:p>
            <a:endParaRPr lang="en-US" sz="2400" dirty="0"/>
          </a:p>
          <a:p>
            <a:r>
              <a:rPr lang="en-US" sz="2400" dirty="0"/>
              <a:t>Integrate input from stakeholders with your own perspective</a:t>
            </a:r>
          </a:p>
          <a:p>
            <a:endParaRPr lang="en-US" sz="2400" dirty="0"/>
          </a:p>
          <a:p>
            <a:r>
              <a:rPr lang="en-US" sz="2400" dirty="0"/>
              <a:t>Hire multitalented people whose values match yours</a:t>
            </a:r>
          </a:p>
          <a:p>
            <a:endParaRPr lang="en-US" sz="2400" dirty="0"/>
          </a:p>
          <a:p>
            <a:r>
              <a:rPr lang="en-US" sz="2400" dirty="0"/>
              <a:t>Use mentors</a:t>
            </a:r>
          </a:p>
        </p:txBody>
      </p:sp>
    </p:spTree>
    <p:extLst>
      <p:ext uri="{BB962C8B-B14F-4D97-AF65-F5344CB8AC3E}">
        <p14:creationId xmlns:p14="http://schemas.microsoft.com/office/powerpoint/2010/main" val="1481189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C99F-7FB8-3722-1CC8-23020AA61077}"/>
              </a:ext>
            </a:extLst>
          </p:cNvPr>
          <p:cNvSpPr>
            <a:spLocks noGrp="1"/>
          </p:cNvSpPr>
          <p:nvPr>
            <p:ph type="title"/>
          </p:nvPr>
        </p:nvSpPr>
        <p:spPr/>
        <p:txBody>
          <a:bodyPr/>
          <a:lstStyle/>
          <a:p>
            <a:r>
              <a:rPr lang="en-US" sz="4000" dirty="0"/>
              <a:t>Personal Changes-Your Leadership Role</a:t>
            </a:r>
          </a:p>
        </p:txBody>
      </p:sp>
      <p:sp>
        <p:nvSpPr>
          <p:cNvPr id="3" name="Content Placeholder 2">
            <a:extLst>
              <a:ext uri="{FF2B5EF4-FFF2-40B4-BE49-F238E27FC236}">
                <a16:creationId xmlns:a16="http://schemas.microsoft.com/office/drawing/2014/main" id="{0D485947-1A39-30B1-B6D1-BDE66399BAC4}"/>
              </a:ext>
            </a:extLst>
          </p:cNvPr>
          <p:cNvSpPr>
            <a:spLocks noGrp="1"/>
          </p:cNvSpPr>
          <p:nvPr>
            <p:ph idx="1"/>
          </p:nvPr>
        </p:nvSpPr>
        <p:spPr/>
        <p:txBody>
          <a:bodyPr/>
          <a:lstStyle/>
          <a:p>
            <a:endParaRPr lang="en-US" dirty="0"/>
          </a:p>
          <a:p>
            <a:r>
              <a:rPr lang="en-US" dirty="0"/>
              <a:t>Focus, focus, focus</a:t>
            </a:r>
          </a:p>
          <a:p>
            <a:endParaRPr lang="en-US" dirty="0"/>
          </a:p>
          <a:p>
            <a:r>
              <a:rPr lang="en-US" dirty="0"/>
              <a:t>Manage proactively, not reactively</a:t>
            </a:r>
          </a:p>
          <a:p>
            <a:endParaRPr lang="en-US" dirty="0"/>
          </a:p>
          <a:p>
            <a:r>
              <a:rPr lang="en-US" dirty="0"/>
              <a:t>Begin delegating, establish systems and a structure with clearly defined roles, responsibilities and priorities</a:t>
            </a:r>
          </a:p>
          <a:p>
            <a:endParaRPr lang="en-US" dirty="0"/>
          </a:p>
          <a:p>
            <a:r>
              <a:rPr lang="en-US" dirty="0"/>
              <a:t>Stop making all the decisions</a:t>
            </a:r>
          </a:p>
          <a:p>
            <a:endParaRPr lang="en-US" dirty="0"/>
          </a:p>
          <a:p>
            <a:r>
              <a:rPr lang="en-US" dirty="0"/>
              <a:t>Stop solving all the problems and answering all the questions</a:t>
            </a:r>
          </a:p>
          <a:p>
            <a:endParaRPr lang="en-US" dirty="0"/>
          </a:p>
          <a:p>
            <a:r>
              <a:rPr lang="en-US" dirty="0"/>
              <a:t>Trust others;  make them accountable for results</a:t>
            </a:r>
          </a:p>
          <a:p>
            <a:endParaRPr lang="en-US" dirty="0"/>
          </a:p>
          <a:p>
            <a:r>
              <a:rPr lang="en-US" dirty="0"/>
              <a:t>Start planning for the future instead of shooting from the hip and reacting to every opportunity</a:t>
            </a:r>
          </a:p>
          <a:p>
            <a:pPr marL="0" indent="0">
              <a:buNone/>
            </a:pPr>
            <a:endParaRPr lang="en-US" dirty="0"/>
          </a:p>
        </p:txBody>
      </p:sp>
    </p:spTree>
    <p:extLst>
      <p:ext uri="{BB962C8B-B14F-4D97-AF65-F5344CB8AC3E}">
        <p14:creationId xmlns:p14="http://schemas.microsoft.com/office/powerpoint/2010/main" val="3292892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2"/>
          <p:cNvSpPr txBox="1">
            <a:spLocks noChangeArrowheads="1"/>
          </p:cNvSpPr>
          <p:nvPr/>
        </p:nvSpPr>
        <p:spPr bwMode="auto">
          <a:xfrm>
            <a:off x="1503363" y="4343400"/>
            <a:ext cx="23876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a:solidFill>
                  <a:srgbClr val="000000"/>
                </a:solidFill>
              </a:rPr>
              <a:t>Drive Sales</a:t>
            </a:r>
          </a:p>
        </p:txBody>
      </p:sp>
      <p:sp>
        <p:nvSpPr>
          <p:cNvPr id="39938" name="Text Box 3"/>
          <p:cNvSpPr txBox="1">
            <a:spLocks noChangeArrowheads="1"/>
          </p:cNvSpPr>
          <p:nvPr/>
        </p:nvSpPr>
        <p:spPr bwMode="auto">
          <a:xfrm>
            <a:off x="1503363" y="3022600"/>
            <a:ext cx="23876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a:solidFill>
                  <a:srgbClr val="000000"/>
                </a:solidFill>
              </a:rPr>
              <a:t>Lead the Market</a:t>
            </a:r>
          </a:p>
        </p:txBody>
      </p:sp>
      <p:sp>
        <p:nvSpPr>
          <p:cNvPr id="39939" name="Rectangle 4"/>
          <p:cNvSpPr>
            <a:spLocks noGrp="1" noRot="1" noChangeArrowheads="1"/>
          </p:cNvSpPr>
          <p:nvPr>
            <p:ph type="title"/>
          </p:nvPr>
        </p:nvSpPr>
        <p:spPr>
          <a:noFill/>
        </p:spPr>
        <p:txBody>
          <a:bodyPr lIns="92075" tIns="46038" rIns="92075" bIns="46038" anchor="t"/>
          <a:lstStyle/>
          <a:p>
            <a:pPr>
              <a:lnSpc>
                <a:spcPct val="90000"/>
              </a:lnSpc>
            </a:pPr>
            <a:r>
              <a:rPr lang="en-US" altLang="en-US" sz="4000" dirty="0">
                <a:effectLst/>
              </a:rPr>
              <a:t>Rapid Growth:  Leadership Required</a:t>
            </a:r>
          </a:p>
        </p:txBody>
      </p:sp>
      <p:sp>
        <p:nvSpPr>
          <p:cNvPr id="2" name="Content Placeholder 1">
            <a:extLst>
              <a:ext uri="{FF2B5EF4-FFF2-40B4-BE49-F238E27FC236}">
                <a16:creationId xmlns:a16="http://schemas.microsoft.com/office/drawing/2014/main" id="{3E99684F-4262-3F03-37EE-E6FADFB85F6E}"/>
              </a:ext>
            </a:extLst>
          </p:cNvPr>
          <p:cNvSpPr>
            <a:spLocks noGrp="1"/>
          </p:cNvSpPr>
          <p:nvPr>
            <p:ph idx="1"/>
          </p:nvPr>
        </p:nvSpPr>
        <p:spPr/>
        <p:txBody>
          <a:bodyPr/>
          <a:lstStyle/>
          <a:p>
            <a:endParaRPr lang="en-US" dirty="0"/>
          </a:p>
        </p:txBody>
      </p:sp>
      <p:sp>
        <p:nvSpPr>
          <p:cNvPr id="39940" name="Rectangle 5" descr="Start Up"/>
          <p:cNvSpPr>
            <a:spLocks noChangeArrowheads="1"/>
          </p:cNvSpPr>
          <p:nvPr/>
        </p:nvSpPr>
        <p:spPr bwMode="auto">
          <a:xfrm>
            <a:off x="223838" y="4864100"/>
            <a:ext cx="2895600" cy="366713"/>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r>
              <a:rPr lang="en-US" altLang="en-US" b="1" dirty="0">
                <a:solidFill>
                  <a:srgbClr val="FFFFFF"/>
                </a:solidFill>
              </a:rPr>
              <a:t>START UP</a:t>
            </a:r>
          </a:p>
        </p:txBody>
      </p:sp>
      <p:sp>
        <p:nvSpPr>
          <p:cNvPr id="39941" name="Rectangle 6" descr="Initial Growth"/>
          <p:cNvSpPr>
            <a:spLocks noChangeArrowheads="1"/>
          </p:cNvSpPr>
          <p:nvPr/>
        </p:nvSpPr>
        <p:spPr bwMode="auto">
          <a:xfrm>
            <a:off x="223838" y="3975100"/>
            <a:ext cx="2895600" cy="366713"/>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r>
              <a:rPr lang="en-US" altLang="en-US" b="1" dirty="0">
                <a:solidFill>
                  <a:srgbClr val="FFFFFF"/>
                </a:solidFill>
              </a:rPr>
              <a:t>INITIAL GROWTH</a:t>
            </a:r>
          </a:p>
        </p:txBody>
      </p:sp>
      <p:sp>
        <p:nvSpPr>
          <p:cNvPr id="51207" name="Rectangle 7"/>
          <p:cNvSpPr>
            <a:spLocks noChangeArrowheads="1"/>
          </p:cNvSpPr>
          <p:nvPr/>
        </p:nvSpPr>
        <p:spPr bwMode="auto">
          <a:xfrm>
            <a:off x="223838" y="2654300"/>
            <a:ext cx="2895600" cy="366713"/>
          </a:xfrm>
          <a:prstGeom prst="rect">
            <a:avLst/>
          </a:prstGeom>
          <a:solidFill>
            <a:srgbClr val="006666"/>
          </a:solidFill>
          <a:ln w="9525">
            <a:noFill/>
            <a:miter lim="800000"/>
            <a:headEnd/>
            <a:tailEnd/>
          </a:ln>
          <a:effectLst/>
        </p:spPr>
        <p:txBody>
          <a:bodyPr lIns="92075" tIns="46038" rIns="92075" bIns="46038">
            <a:spAutoFit/>
          </a:bodyPr>
          <a:lstStyle/>
          <a:p>
            <a:pPr eaLnBrk="0" hangingPunct="0">
              <a:spcBef>
                <a:spcPct val="50000"/>
              </a:spcBef>
              <a:defRPr/>
            </a:pPr>
            <a:r>
              <a:rPr lang="en-US" altLang="en-US" b="1" dirty="0">
                <a:solidFill>
                  <a:schemeClr val="bg1"/>
                </a:solidFill>
                <a:effectLst>
                  <a:outerShdw blurRad="38100" dist="38100" dir="2700000" algn="tl">
                    <a:srgbClr val="000000"/>
                  </a:outerShdw>
                </a:effectLst>
              </a:rPr>
              <a:t>RAPID GROWTH</a:t>
            </a:r>
          </a:p>
        </p:txBody>
      </p:sp>
      <p:sp>
        <p:nvSpPr>
          <p:cNvPr id="39943" name="Rectangle 8"/>
          <p:cNvSpPr>
            <a:spLocks noChangeArrowheads="1"/>
          </p:cNvSpPr>
          <p:nvPr/>
        </p:nvSpPr>
        <p:spPr bwMode="auto">
          <a:xfrm>
            <a:off x="223838" y="1403350"/>
            <a:ext cx="2895600" cy="457200"/>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endParaRPr lang="en-US" altLang="en-US" sz="2400">
              <a:latin typeface="Times New Roman" pitchFamily="18" charset="0"/>
            </a:endParaRPr>
          </a:p>
        </p:txBody>
      </p:sp>
      <p:sp>
        <p:nvSpPr>
          <p:cNvPr id="39944" name="Line 9"/>
          <p:cNvSpPr>
            <a:spLocks noChangeShapeType="1"/>
          </p:cNvSpPr>
          <p:nvPr/>
        </p:nvSpPr>
        <p:spPr bwMode="auto">
          <a:xfrm>
            <a:off x="242888" y="48641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9945" name="Line 10"/>
          <p:cNvSpPr>
            <a:spLocks noChangeShapeType="1"/>
          </p:cNvSpPr>
          <p:nvPr/>
        </p:nvSpPr>
        <p:spPr bwMode="auto">
          <a:xfrm>
            <a:off x="242888" y="39497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9946" name="Line 11" descr="Rapid Growth"/>
          <p:cNvSpPr>
            <a:spLocks noChangeShapeType="1"/>
          </p:cNvSpPr>
          <p:nvPr/>
        </p:nvSpPr>
        <p:spPr bwMode="auto">
          <a:xfrm>
            <a:off x="223838" y="26543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39947" name="Rectangle 12" descr="Doer/Decision Maker"/>
          <p:cNvSpPr>
            <a:spLocks noChangeArrowheads="1"/>
          </p:cNvSpPr>
          <p:nvPr/>
        </p:nvSpPr>
        <p:spPr bwMode="auto">
          <a:xfrm>
            <a:off x="4627563" y="4976813"/>
            <a:ext cx="2349500" cy="366712"/>
          </a:xfrm>
          <a:prstGeom prst="rect">
            <a:avLst/>
          </a:prstGeom>
          <a:noFill/>
          <a:ln w="9525">
            <a:noFill/>
            <a:miter lim="800000"/>
            <a:headEnd/>
            <a:tailEnd/>
          </a:ln>
        </p:spPr>
        <p:txBody>
          <a:bodyPr wrap="none" lIns="92075" tIns="46038" rIns="92075" bIns="46038">
            <a:spAutoFit/>
          </a:bodyPr>
          <a:lstStyle/>
          <a:p>
            <a:pPr eaLnBrk="0" hangingPunct="0"/>
            <a:r>
              <a:rPr lang="en-US" altLang="en-US" b="1" dirty="0"/>
              <a:t>Doer/Decision Maker</a:t>
            </a:r>
          </a:p>
        </p:txBody>
      </p:sp>
      <p:sp>
        <p:nvSpPr>
          <p:cNvPr id="39948" name="Rectangle 13" descr="Delegator&#10;Direction Setter"/>
          <p:cNvSpPr>
            <a:spLocks noChangeArrowheads="1"/>
          </p:cNvSpPr>
          <p:nvPr/>
        </p:nvSpPr>
        <p:spPr bwMode="auto">
          <a:xfrm>
            <a:off x="5160963" y="3929063"/>
            <a:ext cx="1717675" cy="641350"/>
          </a:xfrm>
          <a:prstGeom prst="rect">
            <a:avLst/>
          </a:prstGeom>
          <a:noFill/>
          <a:ln w="9525">
            <a:noFill/>
            <a:miter lim="800000"/>
            <a:headEnd/>
            <a:tailEnd/>
          </a:ln>
        </p:spPr>
        <p:txBody>
          <a:bodyPr wrap="none" lIns="92075" tIns="46038" rIns="92075" bIns="46038">
            <a:spAutoFit/>
          </a:bodyPr>
          <a:lstStyle/>
          <a:p>
            <a:pPr eaLnBrk="0" hangingPunct="0"/>
            <a:r>
              <a:rPr lang="en-US" altLang="en-US" b="1" dirty="0"/>
              <a:t>Delegator</a:t>
            </a:r>
          </a:p>
          <a:p>
            <a:pPr eaLnBrk="0" hangingPunct="0"/>
            <a:r>
              <a:rPr lang="en-US" altLang="en-US" b="1" dirty="0"/>
              <a:t>Direction Setter</a:t>
            </a:r>
          </a:p>
        </p:txBody>
      </p:sp>
      <p:sp>
        <p:nvSpPr>
          <p:cNvPr id="39949" name="Rectangle 14" descr="Team Builder&#10;Coach&#10;Planner&#10;Communicator"/>
          <p:cNvSpPr>
            <a:spLocks noChangeArrowheads="1"/>
          </p:cNvSpPr>
          <p:nvPr/>
        </p:nvSpPr>
        <p:spPr bwMode="auto">
          <a:xfrm>
            <a:off x="6208713" y="2690813"/>
            <a:ext cx="1652587" cy="1190625"/>
          </a:xfrm>
          <a:prstGeom prst="rect">
            <a:avLst/>
          </a:prstGeom>
          <a:noFill/>
          <a:ln w="9525">
            <a:noFill/>
            <a:miter lim="800000"/>
            <a:headEnd/>
            <a:tailEnd/>
          </a:ln>
        </p:spPr>
        <p:txBody>
          <a:bodyPr wrap="none" lIns="92075" tIns="46038" rIns="92075" bIns="46038">
            <a:spAutoFit/>
          </a:bodyPr>
          <a:lstStyle/>
          <a:p>
            <a:pPr eaLnBrk="0" hangingPunct="0"/>
            <a:r>
              <a:rPr lang="en-US" altLang="en-US" b="1" dirty="0"/>
              <a:t>Team Builder</a:t>
            </a:r>
          </a:p>
          <a:p>
            <a:pPr eaLnBrk="0" hangingPunct="0"/>
            <a:r>
              <a:rPr lang="en-US" altLang="en-US" b="1" dirty="0"/>
              <a:t>Coach</a:t>
            </a:r>
          </a:p>
          <a:p>
            <a:pPr eaLnBrk="0" hangingPunct="0"/>
            <a:r>
              <a:rPr lang="en-US" altLang="en-US" b="1" dirty="0"/>
              <a:t>Planner</a:t>
            </a:r>
          </a:p>
          <a:p>
            <a:pPr eaLnBrk="0" hangingPunct="0"/>
            <a:r>
              <a:rPr lang="en-US" altLang="en-US" b="1" dirty="0"/>
              <a:t>Communicator</a:t>
            </a:r>
          </a:p>
        </p:txBody>
      </p:sp>
      <p:sp>
        <p:nvSpPr>
          <p:cNvPr id="39950" name="Text Box 15" descr="Develop Product"/>
          <p:cNvSpPr txBox="1">
            <a:spLocks noChangeArrowheads="1"/>
          </p:cNvSpPr>
          <p:nvPr/>
        </p:nvSpPr>
        <p:spPr bwMode="auto">
          <a:xfrm>
            <a:off x="1468438" y="5219700"/>
            <a:ext cx="23749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dirty="0">
                <a:solidFill>
                  <a:srgbClr val="000000"/>
                </a:solidFill>
              </a:rPr>
              <a:t>Develop Product</a:t>
            </a:r>
          </a:p>
        </p:txBody>
      </p:sp>
      <p:sp>
        <p:nvSpPr>
          <p:cNvPr id="39951" name="Freeform 16" descr="Turbulence image"/>
          <p:cNvSpPr>
            <a:spLocks/>
          </p:cNvSpPr>
          <p:nvPr/>
        </p:nvSpPr>
        <p:spPr bwMode="auto">
          <a:xfrm>
            <a:off x="1504950" y="2436813"/>
            <a:ext cx="3556000" cy="2851150"/>
          </a:xfrm>
          <a:custGeom>
            <a:avLst/>
            <a:gdLst>
              <a:gd name="T0" fmla="*/ 0 w 2240"/>
              <a:gd name="T1" fmla="*/ 2147483647 h 1796"/>
              <a:gd name="T2" fmla="*/ 2147483647 w 2240"/>
              <a:gd name="T3" fmla="*/ 2147483647 h 1796"/>
              <a:gd name="T4" fmla="*/ 2147483647 w 2240"/>
              <a:gd name="T5" fmla="*/ 2147483647 h 1796"/>
              <a:gd name="T6" fmla="*/ 2147483647 w 2240"/>
              <a:gd name="T7" fmla="*/ 2147483647 h 1796"/>
              <a:gd name="T8" fmla="*/ 2147483647 w 2240"/>
              <a:gd name="T9" fmla="*/ 2147483647 h 1796"/>
              <a:gd name="T10" fmla="*/ 2147483647 w 2240"/>
              <a:gd name="T11" fmla="*/ 2147483647 h 1796"/>
              <a:gd name="T12" fmla="*/ 2147483647 w 2240"/>
              <a:gd name="T13" fmla="*/ 2147483647 h 1796"/>
              <a:gd name="T14" fmla="*/ 2147483647 w 2240"/>
              <a:gd name="T15" fmla="*/ 2147483647 h 1796"/>
              <a:gd name="T16" fmla="*/ 2147483647 w 2240"/>
              <a:gd name="T17" fmla="*/ 2147483647 h 1796"/>
              <a:gd name="T18" fmla="*/ 2147483647 w 2240"/>
              <a:gd name="T19" fmla="*/ 2147483647 h 1796"/>
              <a:gd name="T20" fmla="*/ 2147483647 w 2240"/>
              <a:gd name="T21" fmla="*/ 2147483647 h 1796"/>
              <a:gd name="T22" fmla="*/ 2147483647 w 2240"/>
              <a:gd name="T23" fmla="*/ 2147483647 h 1796"/>
              <a:gd name="T24" fmla="*/ 2147483647 w 2240"/>
              <a:gd name="T25" fmla="*/ 2147483647 h 1796"/>
              <a:gd name="T26" fmla="*/ 2147483647 w 2240"/>
              <a:gd name="T27" fmla="*/ 2147483647 h 1796"/>
              <a:gd name="T28" fmla="*/ 2147483647 w 2240"/>
              <a:gd name="T29" fmla="*/ 2147483647 h 1796"/>
              <a:gd name="T30" fmla="*/ 2147483647 w 2240"/>
              <a:gd name="T31" fmla="*/ 2147483647 h 1796"/>
              <a:gd name="T32" fmla="*/ 2147483647 w 2240"/>
              <a:gd name="T33" fmla="*/ 0 h 17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40"/>
              <a:gd name="T52" fmla="*/ 0 h 1796"/>
              <a:gd name="T53" fmla="*/ 2240 w 2240"/>
              <a:gd name="T54" fmla="*/ 1796 h 17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40" h="1796">
                <a:moveTo>
                  <a:pt x="0" y="1700"/>
                </a:moveTo>
                <a:cubicBezTo>
                  <a:pt x="43" y="1712"/>
                  <a:pt x="165" y="1766"/>
                  <a:pt x="256" y="1774"/>
                </a:cubicBezTo>
                <a:cubicBezTo>
                  <a:pt x="347" y="1782"/>
                  <a:pt x="426" y="1796"/>
                  <a:pt x="548" y="1746"/>
                </a:cubicBezTo>
                <a:cubicBezTo>
                  <a:pt x="670" y="1696"/>
                  <a:pt x="949" y="1533"/>
                  <a:pt x="987" y="1472"/>
                </a:cubicBezTo>
                <a:cubicBezTo>
                  <a:pt x="1025" y="1411"/>
                  <a:pt x="850" y="1387"/>
                  <a:pt x="777" y="1381"/>
                </a:cubicBezTo>
                <a:cubicBezTo>
                  <a:pt x="704" y="1375"/>
                  <a:pt x="540" y="1413"/>
                  <a:pt x="548" y="1436"/>
                </a:cubicBezTo>
                <a:cubicBezTo>
                  <a:pt x="556" y="1459"/>
                  <a:pt x="729" y="1524"/>
                  <a:pt x="823" y="1518"/>
                </a:cubicBezTo>
                <a:cubicBezTo>
                  <a:pt x="917" y="1512"/>
                  <a:pt x="1028" y="1460"/>
                  <a:pt x="1115" y="1399"/>
                </a:cubicBezTo>
                <a:cubicBezTo>
                  <a:pt x="1202" y="1338"/>
                  <a:pt x="1274" y="1242"/>
                  <a:pt x="1344" y="1152"/>
                </a:cubicBezTo>
                <a:cubicBezTo>
                  <a:pt x="1414" y="1062"/>
                  <a:pt x="1554" y="927"/>
                  <a:pt x="1536" y="860"/>
                </a:cubicBezTo>
                <a:cubicBezTo>
                  <a:pt x="1518" y="793"/>
                  <a:pt x="1327" y="762"/>
                  <a:pt x="1234" y="750"/>
                </a:cubicBezTo>
                <a:cubicBezTo>
                  <a:pt x="1141" y="738"/>
                  <a:pt x="1024" y="761"/>
                  <a:pt x="978" y="787"/>
                </a:cubicBezTo>
                <a:cubicBezTo>
                  <a:pt x="932" y="813"/>
                  <a:pt x="902" y="882"/>
                  <a:pt x="960" y="905"/>
                </a:cubicBezTo>
                <a:cubicBezTo>
                  <a:pt x="1018" y="928"/>
                  <a:pt x="1216" y="972"/>
                  <a:pt x="1326" y="923"/>
                </a:cubicBezTo>
                <a:cubicBezTo>
                  <a:pt x="1436" y="874"/>
                  <a:pt x="1527" y="735"/>
                  <a:pt x="1618" y="613"/>
                </a:cubicBezTo>
                <a:cubicBezTo>
                  <a:pt x="1709" y="491"/>
                  <a:pt x="1770" y="294"/>
                  <a:pt x="1874" y="192"/>
                </a:cubicBezTo>
                <a:cubicBezTo>
                  <a:pt x="1978" y="90"/>
                  <a:pt x="2164" y="40"/>
                  <a:pt x="2240" y="0"/>
                </a:cubicBezTo>
              </a:path>
            </a:pathLst>
          </a:custGeom>
          <a:noFill/>
          <a:ln w="50800" cap="rnd">
            <a:solidFill>
              <a:srgbClr val="FF6600"/>
            </a:solidFill>
            <a:round/>
            <a:headEnd/>
            <a:tailEnd type="stealth" w="med" len="med"/>
          </a:ln>
        </p:spPr>
        <p:txBody>
          <a:bodyPr/>
          <a:lstStyle/>
          <a:p>
            <a:endParaRPr lang="en-US"/>
          </a:p>
        </p:txBody>
      </p:sp>
      <p:sp>
        <p:nvSpPr>
          <p:cNvPr id="39952" name="Rectangle 17" descr="Turbulence"/>
          <p:cNvSpPr>
            <a:spLocks noChangeArrowheads="1"/>
          </p:cNvSpPr>
          <p:nvPr/>
        </p:nvSpPr>
        <p:spPr bwMode="auto">
          <a:xfrm rot="-2280000">
            <a:off x="1878013" y="4848225"/>
            <a:ext cx="1274762" cy="274638"/>
          </a:xfrm>
          <a:prstGeom prst="rect">
            <a:avLst/>
          </a:prstGeom>
          <a:noFill/>
          <a:ln w="9525">
            <a:noFill/>
            <a:miter lim="800000"/>
            <a:headEnd/>
            <a:tailEnd/>
          </a:ln>
        </p:spPr>
        <p:txBody>
          <a:bodyPr wrap="none" lIns="92075" tIns="46038" rIns="92075" bIns="46038">
            <a:spAutoFit/>
          </a:bodyPr>
          <a:lstStyle/>
          <a:p>
            <a:pPr eaLnBrk="0" hangingPunct="0"/>
            <a:r>
              <a:rPr lang="en-US" sz="1200" b="1" dirty="0">
                <a:solidFill>
                  <a:srgbClr val="000000"/>
                </a:solidFill>
              </a:rPr>
              <a:t>TURBULENCE</a:t>
            </a:r>
            <a:endParaRPr lang="en-US" sz="1600" b="1" dirty="0">
              <a:solidFill>
                <a:srgbClr val="000000"/>
              </a:solidFill>
            </a:endParaRPr>
          </a:p>
        </p:txBody>
      </p:sp>
      <p:sp>
        <p:nvSpPr>
          <p:cNvPr id="39953" name="Rectangle 18" descr="Turbulence"/>
          <p:cNvSpPr>
            <a:spLocks noChangeArrowheads="1"/>
          </p:cNvSpPr>
          <p:nvPr/>
        </p:nvSpPr>
        <p:spPr bwMode="auto">
          <a:xfrm rot="-2280000">
            <a:off x="2974975" y="3867150"/>
            <a:ext cx="1274763" cy="274638"/>
          </a:xfrm>
          <a:prstGeom prst="rect">
            <a:avLst/>
          </a:prstGeom>
          <a:noFill/>
          <a:ln w="9525">
            <a:noFill/>
            <a:miter lim="800000"/>
            <a:headEnd/>
            <a:tailEnd/>
          </a:ln>
        </p:spPr>
        <p:txBody>
          <a:bodyPr wrap="none" lIns="92075" tIns="46038" rIns="92075" bIns="46038">
            <a:spAutoFit/>
          </a:bodyPr>
          <a:lstStyle/>
          <a:p>
            <a:pPr eaLnBrk="0" hangingPunct="0"/>
            <a:r>
              <a:rPr lang="en-US" sz="1200" b="1" dirty="0">
                <a:solidFill>
                  <a:srgbClr val="000000"/>
                </a:solidFill>
              </a:rPr>
              <a:t>TURBULENCE</a:t>
            </a:r>
            <a:endParaRPr lang="en-US" sz="1600" b="1" dirty="0">
              <a:solidFill>
                <a:srgbClr val="000000"/>
              </a:solidFill>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Rot="1" noChangeArrowheads="1"/>
          </p:cNvSpPr>
          <p:nvPr>
            <p:ph type="ctrTitle"/>
          </p:nvPr>
        </p:nvSpPr>
        <p:spPr/>
        <p:txBody>
          <a:bodyPr anchor="ctr">
            <a:normAutofit/>
          </a:bodyPr>
          <a:lstStyle/>
          <a:p>
            <a:r>
              <a:rPr lang="en-US" dirty="0">
                <a:effectLst/>
              </a:rPr>
              <a:t>Building a Successful Company:  Your Role as CEO</a:t>
            </a:r>
          </a:p>
        </p:txBody>
      </p:sp>
      <p:sp>
        <p:nvSpPr>
          <p:cNvPr id="17415" name="Subtitle 2">
            <a:extLst>
              <a:ext uri="{FF2B5EF4-FFF2-40B4-BE49-F238E27FC236}">
                <a16:creationId xmlns:a16="http://schemas.microsoft.com/office/drawing/2014/main" id="{1B6DA3E9-91E7-BBB0-7B2F-25CEDDD07C94}"/>
              </a:ext>
            </a:extLst>
          </p:cNvPr>
          <p:cNvSpPr>
            <a:spLocks noGrp="1"/>
          </p:cNvSpPr>
          <p:nvPr>
            <p:ph type="subTitle" idx="1"/>
          </p:nvPr>
        </p:nvSpPr>
        <p:spPr/>
        <p:txBody>
          <a:bodyPr/>
          <a:lstStyle/>
          <a:p>
            <a:pPr algn="just"/>
            <a:r>
              <a:rPr lang="en-US" dirty="0"/>
              <a:t>Your company is your idea, your risk, and your life.  You are the leader.  But as it grows, it needs to change, and your role must evolve to match those changes.  Your challenge is to become the dynamic leader that your company needs through every stage of its growth.</a:t>
            </a:r>
          </a:p>
        </p:txBody>
      </p:sp>
      <p:sp>
        <p:nvSpPr>
          <p:cNvPr id="17409" name="Text Box 2"/>
          <p:cNvSpPr txBox="1">
            <a:spLocks noChangeArrowheads="1"/>
          </p:cNvSpPr>
          <p:nvPr/>
        </p:nvSpPr>
        <p:spPr bwMode="auto">
          <a:xfrm>
            <a:off x="1143000" y="1041400"/>
            <a:ext cx="5981700" cy="336550"/>
          </a:xfrm>
          <a:prstGeom prst="rect">
            <a:avLst/>
          </a:prstGeom>
          <a:noFill/>
          <a:ln w="50800" cap="rnd">
            <a:noFill/>
            <a:miter lim="800000"/>
            <a:headEnd/>
            <a:tailEnd/>
          </a:ln>
        </p:spPr>
        <p:txBody>
          <a:bodyPr>
            <a:spAutoFit/>
          </a:bodyPr>
          <a:lstStyle/>
          <a:p>
            <a:pPr eaLnBrk="0" hangingPunct="0">
              <a:spcBef>
                <a:spcPct val="50000"/>
              </a:spcBef>
            </a:pPr>
            <a:endParaRPr lang="en-US" altLang="en-US" sz="1600" b="1">
              <a:solidFill>
                <a:srgbClr val="000000"/>
              </a:solidFill>
              <a:latin typeface="Arial"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C995-9B7F-CC13-D4E7-D98DBC59145D}"/>
              </a:ext>
            </a:extLst>
          </p:cNvPr>
          <p:cNvSpPr>
            <a:spLocks noGrp="1"/>
          </p:cNvSpPr>
          <p:nvPr>
            <p:ph type="title"/>
          </p:nvPr>
        </p:nvSpPr>
        <p:spPr/>
        <p:txBody>
          <a:bodyPr/>
          <a:lstStyle/>
          <a:p>
            <a:r>
              <a:rPr lang="en-US" sz="4400" dirty="0"/>
              <a:t>Company Goals-Rapid Growth Stage</a:t>
            </a:r>
          </a:p>
        </p:txBody>
      </p:sp>
      <p:sp>
        <p:nvSpPr>
          <p:cNvPr id="3" name="Content Placeholder 2">
            <a:extLst>
              <a:ext uri="{FF2B5EF4-FFF2-40B4-BE49-F238E27FC236}">
                <a16:creationId xmlns:a16="http://schemas.microsoft.com/office/drawing/2014/main" id="{4CBDB45A-686D-FD57-BDAA-EAFE27BC5C32}"/>
              </a:ext>
            </a:extLst>
          </p:cNvPr>
          <p:cNvSpPr>
            <a:spLocks noGrp="1"/>
          </p:cNvSpPr>
          <p:nvPr>
            <p:ph idx="1"/>
          </p:nvPr>
        </p:nvSpPr>
        <p:spPr/>
        <p:txBody>
          <a:bodyPr/>
          <a:lstStyle/>
          <a:p>
            <a:endParaRPr lang="en-US" dirty="0"/>
          </a:p>
          <a:p>
            <a:r>
              <a:rPr lang="en-US" sz="3200" dirty="0"/>
              <a:t>Gain significant market share</a:t>
            </a:r>
          </a:p>
          <a:p>
            <a:endParaRPr lang="en-US" sz="3200" dirty="0"/>
          </a:p>
          <a:p>
            <a:r>
              <a:rPr lang="en-US" sz="3200" dirty="0"/>
              <a:t>Become a market leader and ward off competitors</a:t>
            </a:r>
          </a:p>
          <a:p>
            <a:endParaRPr lang="en-US" sz="3200" dirty="0"/>
          </a:p>
          <a:p>
            <a:r>
              <a:rPr lang="en-US" sz="3200" dirty="0"/>
              <a:t>Build infrastructure and management team to support aggressive growth</a:t>
            </a:r>
          </a:p>
          <a:p>
            <a:endParaRPr lang="en-US" sz="3200" dirty="0"/>
          </a:p>
          <a:p>
            <a:r>
              <a:rPr lang="en-US" sz="3200" dirty="0"/>
              <a:t>Hire and integrate a lot of new people</a:t>
            </a:r>
          </a:p>
        </p:txBody>
      </p:sp>
    </p:spTree>
    <p:extLst>
      <p:ext uri="{BB962C8B-B14F-4D97-AF65-F5344CB8AC3E}">
        <p14:creationId xmlns:p14="http://schemas.microsoft.com/office/powerpoint/2010/main" val="4220988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86208-B66D-D241-D60E-A2BCCB4D9C5F}"/>
              </a:ext>
            </a:extLst>
          </p:cNvPr>
          <p:cNvSpPr>
            <a:spLocks noGrp="1"/>
          </p:cNvSpPr>
          <p:nvPr>
            <p:ph type="title"/>
          </p:nvPr>
        </p:nvSpPr>
        <p:spPr/>
        <p:txBody>
          <a:bodyPr/>
          <a:lstStyle/>
          <a:p>
            <a:r>
              <a:rPr lang="en-US" sz="3600" dirty="0"/>
              <a:t>Company Characteristics-Rapid Growth Stage</a:t>
            </a:r>
          </a:p>
        </p:txBody>
      </p:sp>
      <p:sp>
        <p:nvSpPr>
          <p:cNvPr id="3" name="Content Placeholder 2">
            <a:extLst>
              <a:ext uri="{FF2B5EF4-FFF2-40B4-BE49-F238E27FC236}">
                <a16:creationId xmlns:a16="http://schemas.microsoft.com/office/drawing/2014/main" id="{ECA93256-9C4E-1FC3-2A4D-F75B927C3E6F}"/>
              </a:ext>
            </a:extLst>
          </p:cNvPr>
          <p:cNvSpPr>
            <a:spLocks noGrp="1"/>
          </p:cNvSpPr>
          <p:nvPr>
            <p:ph idx="1"/>
          </p:nvPr>
        </p:nvSpPr>
        <p:spPr/>
        <p:txBody>
          <a:bodyPr/>
          <a:lstStyle/>
          <a:p>
            <a:endParaRPr lang="en-US" dirty="0"/>
          </a:p>
          <a:p>
            <a:r>
              <a:rPr lang="en-US" sz="2400" dirty="0"/>
              <a:t>Huge pressure to deliver more-customers grow more demanding</a:t>
            </a:r>
          </a:p>
          <a:p>
            <a:endParaRPr lang="en-US" sz="2400" dirty="0"/>
          </a:p>
          <a:p>
            <a:r>
              <a:rPr lang="en-US" sz="2400" dirty="0"/>
              <a:t>Tension between the need to move fast and the need to build structure</a:t>
            </a:r>
          </a:p>
          <a:p>
            <a:endParaRPr lang="en-US" sz="2400" dirty="0"/>
          </a:p>
          <a:p>
            <a:r>
              <a:rPr lang="en-US" sz="2400" dirty="0"/>
              <a:t>Staff grow quickly and become more diverse</a:t>
            </a:r>
          </a:p>
          <a:p>
            <a:endParaRPr lang="en-US" sz="2400" dirty="0"/>
          </a:p>
          <a:p>
            <a:r>
              <a:rPr lang="en-US" sz="2400" dirty="0"/>
              <a:t>Business is market focused</a:t>
            </a:r>
          </a:p>
          <a:p>
            <a:endParaRPr lang="en-US" sz="2400" dirty="0"/>
          </a:p>
          <a:p>
            <a:r>
              <a:rPr lang="en-US" sz="2400" dirty="0"/>
              <a:t>Operations start to become standardized</a:t>
            </a:r>
          </a:p>
          <a:p>
            <a:endParaRPr lang="en-US" sz="2400" dirty="0"/>
          </a:p>
          <a:p>
            <a:r>
              <a:rPr lang="en-US" sz="2400" dirty="0"/>
              <a:t>The fast pace is extreme</a:t>
            </a:r>
          </a:p>
        </p:txBody>
      </p:sp>
    </p:spTree>
    <p:extLst>
      <p:ext uri="{BB962C8B-B14F-4D97-AF65-F5344CB8AC3E}">
        <p14:creationId xmlns:p14="http://schemas.microsoft.com/office/powerpoint/2010/main" val="1352338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4CDC-EDE7-CA42-91CC-09F618D77E4D}"/>
              </a:ext>
            </a:extLst>
          </p:cNvPr>
          <p:cNvSpPr>
            <a:spLocks noGrp="1"/>
          </p:cNvSpPr>
          <p:nvPr>
            <p:ph type="title"/>
          </p:nvPr>
        </p:nvSpPr>
        <p:spPr/>
        <p:txBody>
          <a:bodyPr/>
          <a:lstStyle/>
          <a:p>
            <a:r>
              <a:rPr lang="en-US" sz="4000" dirty="0"/>
              <a:t>Red Flags-Signals for Changing Your Role</a:t>
            </a:r>
          </a:p>
        </p:txBody>
      </p:sp>
      <p:sp>
        <p:nvSpPr>
          <p:cNvPr id="3" name="Content Placeholder 2">
            <a:extLst>
              <a:ext uri="{FF2B5EF4-FFF2-40B4-BE49-F238E27FC236}">
                <a16:creationId xmlns:a16="http://schemas.microsoft.com/office/drawing/2014/main" id="{31168CD0-BBAE-8CF0-0082-C58F5AF6414D}"/>
              </a:ext>
            </a:extLst>
          </p:cNvPr>
          <p:cNvSpPr>
            <a:spLocks noGrp="1"/>
          </p:cNvSpPr>
          <p:nvPr>
            <p:ph idx="1"/>
          </p:nvPr>
        </p:nvSpPr>
        <p:spPr/>
        <p:txBody>
          <a:bodyPr/>
          <a:lstStyle/>
          <a:p>
            <a:endParaRPr lang="en-US" dirty="0"/>
          </a:p>
          <a:p>
            <a:r>
              <a:rPr lang="en-US" sz="2800" dirty="0"/>
              <a:t>Feel pressure to fill voids in company’s functional expertise</a:t>
            </a:r>
          </a:p>
          <a:p>
            <a:endParaRPr lang="en-US" sz="2800" dirty="0"/>
          </a:p>
          <a:p>
            <a:r>
              <a:rPr lang="en-US" sz="2800" dirty="0"/>
              <a:t>Want to be more proactive, but hard to find time</a:t>
            </a:r>
          </a:p>
          <a:p>
            <a:endParaRPr lang="en-US" sz="2800" dirty="0"/>
          </a:p>
          <a:p>
            <a:r>
              <a:rPr lang="en-US" sz="2800" dirty="0"/>
              <a:t>Hard to keep the original culture as new people are added</a:t>
            </a:r>
          </a:p>
          <a:p>
            <a:endParaRPr lang="en-US" sz="2800" dirty="0"/>
          </a:p>
          <a:p>
            <a:r>
              <a:rPr lang="en-US" sz="2800" dirty="0"/>
              <a:t>Best way to fund growth is unclear</a:t>
            </a:r>
          </a:p>
          <a:p>
            <a:endParaRPr lang="en-US" sz="2800" dirty="0"/>
          </a:p>
          <a:p>
            <a:r>
              <a:rPr lang="en-US" sz="2800" dirty="0"/>
              <a:t>Some original employees can’t keep pace with growing responsibilities</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114119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6002-5674-842D-558E-EBB9D8CBF219}"/>
              </a:ext>
            </a:extLst>
          </p:cNvPr>
          <p:cNvSpPr>
            <a:spLocks noGrp="1"/>
          </p:cNvSpPr>
          <p:nvPr>
            <p:ph type="title"/>
          </p:nvPr>
        </p:nvSpPr>
        <p:spPr/>
        <p:txBody>
          <a:bodyPr/>
          <a:lstStyle/>
          <a:p>
            <a:r>
              <a:rPr lang="en-US" sz="4400" dirty="0"/>
              <a:t>Dangers if You Don’t Change</a:t>
            </a:r>
          </a:p>
        </p:txBody>
      </p:sp>
      <p:sp>
        <p:nvSpPr>
          <p:cNvPr id="3" name="Content Placeholder 2">
            <a:extLst>
              <a:ext uri="{FF2B5EF4-FFF2-40B4-BE49-F238E27FC236}">
                <a16:creationId xmlns:a16="http://schemas.microsoft.com/office/drawing/2014/main" id="{F53C608F-AE55-B6FD-B56C-BF3B9A41F7CB}"/>
              </a:ext>
            </a:extLst>
          </p:cNvPr>
          <p:cNvSpPr>
            <a:spLocks noGrp="1"/>
          </p:cNvSpPr>
          <p:nvPr>
            <p:ph idx="1"/>
          </p:nvPr>
        </p:nvSpPr>
        <p:spPr/>
        <p:txBody>
          <a:bodyPr/>
          <a:lstStyle/>
          <a:p>
            <a:endParaRPr lang="en-US" dirty="0"/>
          </a:p>
          <a:p>
            <a:r>
              <a:rPr lang="en-US" sz="2400" dirty="0"/>
              <a:t>Functional silos, office politics develop</a:t>
            </a:r>
          </a:p>
          <a:p>
            <a:endParaRPr lang="en-US" sz="2400" dirty="0"/>
          </a:p>
          <a:p>
            <a:r>
              <a:rPr lang="en-US" sz="2400" dirty="0"/>
              <a:t>People will lose touch with the vision, strategy and goals</a:t>
            </a:r>
          </a:p>
          <a:p>
            <a:endParaRPr lang="en-US" sz="2400" dirty="0"/>
          </a:p>
          <a:p>
            <a:r>
              <a:rPr lang="en-US" sz="2400" dirty="0"/>
              <a:t>Products will begin to look tired, competitors will bite at your heels</a:t>
            </a:r>
          </a:p>
          <a:p>
            <a:endParaRPr lang="en-US" sz="2400" dirty="0"/>
          </a:p>
          <a:p>
            <a:r>
              <a:rPr lang="en-US" sz="2400" dirty="0"/>
              <a:t>Lack of structure and process will create delays;  it will be too hard to get things done</a:t>
            </a:r>
          </a:p>
          <a:p>
            <a:endParaRPr lang="en-US" sz="2400" dirty="0"/>
          </a:p>
          <a:p>
            <a:r>
              <a:rPr lang="en-US" sz="2400" dirty="0"/>
              <a:t>People won’t feel empowered and will feel like they are spinning their wheels</a:t>
            </a:r>
          </a:p>
          <a:p>
            <a:endParaRPr lang="en-US" sz="2400" dirty="0"/>
          </a:p>
          <a:p>
            <a:r>
              <a:rPr lang="en-US" sz="2400" dirty="0"/>
              <a:t>Decline</a:t>
            </a:r>
          </a:p>
        </p:txBody>
      </p:sp>
    </p:spTree>
    <p:extLst>
      <p:ext uri="{BB962C8B-B14F-4D97-AF65-F5344CB8AC3E}">
        <p14:creationId xmlns:p14="http://schemas.microsoft.com/office/powerpoint/2010/main" val="666511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0E56-09AF-7957-7345-2C237F0E210B}"/>
              </a:ext>
            </a:extLst>
          </p:cNvPr>
          <p:cNvSpPr>
            <a:spLocks noGrp="1"/>
          </p:cNvSpPr>
          <p:nvPr>
            <p:ph type="title"/>
          </p:nvPr>
        </p:nvSpPr>
        <p:spPr/>
        <p:txBody>
          <a:bodyPr/>
          <a:lstStyle/>
          <a:p>
            <a:r>
              <a:rPr lang="en-US" sz="3600" dirty="0"/>
              <a:t>Critical Responsibilities:  Rapid Growth Stage</a:t>
            </a:r>
          </a:p>
        </p:txBody>
      </p:sp>
      <p:sp>
        <p:nvSpPr>
          <p:cNvPr id="3" name="Content Placeholder 2">
            <a:extLst>
              <a:ext uri="{FF2B5EF4-FFF2-40B4-BE49-F238E27FC236}">
                <a16:creationId xmlns:a16="http://schemas.microsoft.com/office/drawing/2014/main" id="{B8D5AA83-18A0-2DDA-E9EC-0E471EA57026}"/>
              </a:ext>
            </a:extLst>
          </p:cNvPr>
          <p:cNvSpPr>
            <a:spLocks noGrp="1"/>
          </p:cNvSpPr>
          <p:nvPr>
            <p:ph idx="1"/>
          </p:nvPr>
        </p:nvSpPr>
        <p:spPr/>
        <p:txBody>
          <a:bodyPr/>
          <a:lstStyle/>
          <a:p>
            <a:endParaRPr lang="en-US" dirty="0"/>
          </a:p>
          <a:p>
            <a:r>
              <a:rPr lang="en-US" sz="2400" dirty="0"/>
              <a:t>Hire people smarter than you</a:t>
            </a:r>
          </a:p>
          <a:p>
            <a:endParaRPr lang="en-US" sz="2400" dirty="0"/>
          </a:p>
          <a:p>
            <a:r>
              <a:rPr lang="en-US" sz="2400" dirty="0"/>
              <a:t>Help management team build trust</a:t>
            </a:r>
          </a:p>
          <a:p>
            <a:endParaRPr lang="en-US" sz="2400" dirty="0"/>
          </a:p>
          <a:p>
            <a:r>
              <a:rPr lang="en-US" sz="2400" dirty="0"/>
              <a:t>Define new roles/responsibilities and goals for management team</a:t>
            </a:r>
          </a:p>
          <a:p>
            <a:endParaRPr lang="en-US" sz="2400" dirty="0"/>
          </a:p>
          <a:p>
            <a:r>
              <a:rPr lang="en-US" sz="2400" dirty="0"/>
              <a:t>Lead team in creating a strategic market-focused vision and plan</a:t>
            </a:r>
          </a:p>
          <a:p>
            <a:endParaRPr lang="en-US" sz="2400" dirty="0"/>
          </a:p>
          <a:p>
            <a:r>
              <a:rPr lang="en-US" sz="2400" dirty="0"/>
              <a:t>Create processes to continually align employees with vision and culture</a:t>
            </a:r>
          </a:p>
          <a:p>
            <a:endParaRPr lang="en-US" sz="2400" dirty="0"/>
          </a:p>
          <a:p>
            <a:r>
              <a:rPr lang="en-US" sz="2400" dirty="0"/>
              <a:t>Drive a meaningful communication process</a:t>
            </a:r>
          </a:p>
          <a:p>
            <a:endParaRPr lang="en-US" sz="2400" dirty="0"/>
          </a:p>
          <a:p>
            <a:r>
              <a:rPr lang="en-US" sz="2400" dirty="0"/>
              <a:t>Listen to and consider views of all constituencies</a:t>
            </a:r>
          </a:p>
        </p:txBody>
      </p:sp>
    </p:spTree>
    <p:extLst>
      <p:ext uri="{BB962C8B-B14F-4D97-AF65-F5344CB8AC3E}">
        <p14:creationId xmlns:p14="http://schemas.microsoft.com/office/powerpoint/2010/main" val="908384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7553-3515-74C6-33BC-582C11151671}"/>
              </a:ext>
            </a:extLst>
          </p:cNvPr>
          <p:cNvSpPr>
            <a:spLocks noGrp="1"/>
          </p:cNvSpPr>
          <p:nvPr>
            <p:ph type="title"/>
          </p:nvPr>
        </p:nvSpPr>
        <p:spPr/>
        <p:txBody>
          <a:bodyPr/>
          <a:lstStyle/>
          <a:p>
            <a:r>
              <a:rPr lang="en-US" sz="4000" dirty="0"/>
              <a:t>Personal Changes-Your Leadership Role</a:t>
            </a:r>
          </a:p>
        </p:txBody>
      </p:sp>
      <p:sp>
        <p:nvSpPr>
          <p:cNvPr id="3" name="Content Placeholder 2">
            <a:extLst>
              <a:ext uri="{FF2B5EF4-FFF2-40B4-BE49-F238E27FC236}">
                <a16:creationId xmlns:a16="http://schemas.microsoft.com/office/drawing/2014/main" id="{2AF72A1F-FCFD-F1D4-6DBD-16F244CB4DE7}"/>
              </a:ext>
            </a:extLst>
          </p:cNvPr>
          <p:cNvSpPr>
            <a:spLocks noGrp="1"/>
          </p:cNvSpPr>
          <p:nvPr>
            <p:ph idx="1"/>
          </p:nvPr>
        </p:nvSpPr>
        <p:spPr/>
        <p:txBody>
          <a:bodyPr/>
          <a:lstStyle/>
          <a:p>
            <a:endParaRPr lang="en-US" dirty="0"/>
          </a:p>
          <a:p>
            <a:r>
              <a:rPr lang="en-US" sz="2200" dirty="0"/>
              <a:t>Use the company’s plan to focus and track its performance</a:t>
            </a:r>
          </a:p>
          <a:p>
            <a:endParaRPr lang="en-US" sz="2200" dirty="0"/>
          </a:p>
          <a:p>
            <a:r>
              <a:rPr lang="en-US" sz="2200" dirty="0"/>
              <a:t>Shift your focus from doing work to managing and coaching others</a:t>
            </a:r>
          </a:p>
          <a:p>
            <a:endParaRPr lang="en-US" sz="2200" dirty="0"/>
          </a:p>
          <a:p>
            <a:r>
              <a:rPr lang="en-US" sz="2200" dirty="0"/>
              <a:t>Capitalize on your team’s abilities</a:t>
            </a:r>
          </a:p>
          <a:p>
            <a:endParaRPr lang="en-US" sz="2200" dirty="0"/>
          </a:p>
          <a:p>
            <a:r>
              <a:rPr lang="en-US" sz="2200" dirty="0"/>
              <a:t>Learn to facilitate teamwork</a:t>
            </a:r>
          </a:p>
          <a:p>
            <a:endParaRPr lang="en-US" sz="2200" dirty="0"/>
          </a:p>
          <a:p>
            <a:r>
              <a:rPr lang="en-US" sz="2200" dirty="0"/>
              <a:t>Encourage all ideas to be heard in a healthy debate that allows for criticism</a:t>
            </a:r>
          </a:p>
          <a:p>
            <a:endParaRPr lang="en-US" sz="2200" dirty="0"/>
          </a:p>
          <a:p>
            <a:r>
              <a:rPr lang="en-US" sz="2200" dirty="0"/>
              <a:t>Stop tolerating organizational misfits</a:t>
            </a:r>
          </a:p>
          <a:p>
            <a:endParaRPr lang="en-US" sz="2200" dirty="0"/>
          </a:p>
          <a:p>
            <a:r>
              <a:rPr lang="en-US" sz="2200" dirty="0"/>
              <a:t>Admit you don’t have all the answers or ideas;  unleash the creativity of others</a:t>
            </a:r>
          </a:p>
          <a:p>
            <a:endParaRPr lang="en-US" sz="2200" dirty="0"/>
          </a:p>
          <a:p>
            <a:endParaRPr lang="en-US" dirty="0"/>
          </a:p>
        </p:txBody>
      </p:sp>
    </p:spTree>
    <p:extLst>
      <p:ext uri="{BB962C8B-B14F-4D97-AF65-F5344CB8AC3E}">
        <p14:creationId xmlns:p14="http://schemas.microsoft.com/office/powerpoint/2010/main" val="2881843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rrowheads="1"/>
          </p:cNvSpPr>
          <p:nvPr>
            <p:ph type="title"/>
          </p:nvPr>
        </p:nvSpPr>
        <p:spPr>
          <a:noFill/>
        </p:spPr>
        <p:txBody>
          <a:bodyPr lIns="92075" tIns="46038" rIns="92075" bIns="46038" anchor="t"/>
          <a:lstStyle/>
          <a:p>
            <a:r>
              <a:rPr lang="en-US" sz="3600" dirty="0">
                <a:effectLst/>
              </a:rPr>
              <a:t>Continuous Growth:  Leadership Required</a:t>
            </a:r>
          </a:p>
        </p:txBody>
      </p:sp>
      <p:sp>
        <p:nvSpPr>
          <p:cNvPr id="2" name="Content Placeholder 1">
            <a:extLst>
              <a:ext uri="{FF2B5EF4-FFF2-40B4-BE49-F238E27FC236}">
                <a16:creationId xmlns:a16="http://schemas.microsoft.com/office/drawing/2014/main" id="{72F2EB39-7DE3-4480-631D-6EDE292F2B9F}"/>
              </a:ext>
            </a:extLst>
          </p:cNvPr>
          <p:cNvSpPr>
            <a:spLocks noGrp="1"/>
          </p:cNvSpPr>
          <p:nvPr>
            <p:ph idx="1"/>
          </p:nvPr>
        </p:nvSpPr>
        <p:spPr/>
        <p:txBody>
          <a:bodyPr/>
          <a:lstStyle/>
          <a:p>
            <a:endParaRPr lang="en-US"/>
          </a:p>
        </p:txBody>
      </p:sp>
      <p:sp>
        <p:nvSpPr>
          <p:cNvPr id="48130" name="Rectangle 3" descr="Start Up&#10;Develop Product"/>
          <p:cNvSpPr>
            <a:spLocks noChangeArrowheads="1"/>
          </p:cNvSpPr>
          <p:nvPr/>
        </p:nvSpPr>
        <p:spPr bwMode="auto">
          <a:xfrm>
            <a:off x="279400" y="5270500"/>
            <a:ext cx="2895600" cy="668338"/>
          </a:xfrm>
          <a:prstGeom prst="rect">
            <a:avLst/>
          </a:prstGeom>
          <a:solidFill>
            <a:srgbClr val="006666"/>
          </a:solidFill>
          <a:ln w="9525">
            <a:noFill/>
            <a:miter lim="800000"/>
            <a:headEnd/>
            <a:tailEnd/>
          </a:ln>
        </p:spPr>
        <p:txBody>
          <a:bodyPr lIns="92075" tIns="46038" rIns="92075" bIns="46038">
            <a:spAutoFit/>
          </a:bodyPr>
          <a:lstStyle/>
          <a:p>
            <a:pPr eaLnBrk="0" hangingPunct="0">
              <a:lnSpc>
                <a:spcPct val="80000"/>
              </a:lnSpc>
              <a:spcBef>
                <a:spcPct val="50000"/>
              </a:spcBef>
            </a:pPr>
            <a:r>
              <a:rPr lang="en-US" b="1" dirty="0">
                <a:solidFill>
                  <a:srgbClr val="FFFFFF"/>
                </a:solidFill>
                <a:latin typeface="Arial" charset="0"/>
              </a:rPr>
              <a:t>START UP</a:t>
            </a:r>
          </a:p>
          <a:p>
            <a:pPr eaLnBrk="0" hangingPunct="0">
              <a:lnSpc>
                <a:spcPct val="80000"/>
              </a:lnSpc>
              <a:spcBef>
                <a:spcPct val="50000"/>
              </a:spcBef>
            </a:pPr>
            <a:r>
              <a:rPr lang="en-US" b="1" dirty="0">
                <a:solidFill>
                  <a:srgbClr val="FFFFFF"/>
                </a:solidFill>
                <a:latin typeface="Arial" charset="0"/>
              </a:rPr>
              <a:t>Develop Product</a:t>
            </a:r>
          </a:p>
        </p:txBody>
      </p:sp>
      <p:sp>
        <p:nvSpPr>
          <p:cNvPr id="48131" name="Rectangle 4" descr="Initial Growth&#10;Drive Sales"/>
          <p:cNvSpPr>
            <a:spLocks noChangeArrowheads="1"/>
          </p:cNvSpPr>
          <p:nvPr/>
        </p:nvSpPr>
        <p:spPr bwMode="auto">
          <a:xfrm>
            <a:off x="279400" y="4330700"/>
            <a:ext cx="2895600" cy="668338"/>
          </a:xfrm>
          <a:prstGeom prst="rect">
            <a:avLst/>
          </a:prstGeom>
          <a:solidFill>
            <a:srgbClr val="006666"/>
          </a:solidFill>
          <a:ln w="9525">
            <a:noFill/>
            <a:miter lim="800000"/>
            <a:headEnd/>
            <a:tailEnd/>
          </a:ln>
        </p:spPr>
        <p:txBody>
          <a:bodyPr lIns="92075" tIns="46038" rIns="92075" bIns="46038">
            <a:spAutoFit/>
          </a:bodyPr>
          <a:lstStyle/>
          <a:p>
            <a:pPr eaLnBrk="0" hangingPunct="0">
              <a:lnSpc>
                <a:spcPct val="80000"/>
              </a:lnSpc>
              <a:spcBef>
                <a:spcPct val="50000"/>
              </a:spcBef>
            </a:pPr>
            <a:r>
              <a:rPr lang="en-US" b="1" dirty="0">
                <a:solidFill>
                  <a:srgbClr val="FFFFFF"/>
                </a:solidFill>
              </a:rPr>
              <a:t>INITIAL GROWTH</a:t>
            </a:r>
          </a:p>
          <a:p>
            <a:pPr eaLnBrk="0" hangingPunct="0">
              <a:lnSpc>
                <a:spcPct val="80000"/>
              </a:lnSpc>
              <a:spcBef>
                <a:spcPct val="50000"/>
              </a:spcBef>
            </a:pPr>
            <a:r>
              <a:rPr lang="en-US" b="1" dirty="0">
                <a:solidFill>
                  <a:srgbClr val="FFFFFF"/>
                </a:solidFill>
              </a:rPr>
              <a:t>Drive Sales</a:t>
            </a:r>
          </a:p>
        </p:txBody>
      </p:sp>
      <p:sp>
        <p:nvSpPr>
          <p:cNvPr id="48132" name="Rectangle 5" descr="Rapid Growth&#10;Lead the Market"/>
          <p:cNvSpPr>
            <a:spLocks noChangeArrowheads="1"/>
          </p:cNvSpPr>
          <p:nvPr/>
        </p:nvSpPr>
        <p:spPr bwMode="auto">
          <a:xfrm>
            <a:off x="254000" y="3048000"/>
            <a:ext cx="2895600" cy="668338"/>
          </a:xfrm>
          <a:prstGeom prst="rect">
            <a:avLst/>
          </a:prstGeom>
          <a:solidFill>
            <a:srgbClr val="006666"/>
          </a:solidFill>
          <a:ln w="9525">
            <a:noFill/>
            <a:miter lim="800000"/>
            <a:headEnd/>
            <a:tailEnd/>
          </a:ln>
        </p:spPr>
        <p:txBody>
          <a:bodyPr lIns="92075" tIns="46038" rIns="92075" bIns="46038">
            <a:spAutoFit/>
          </a:bodyPr>
          <a:lstStyle/>
          <a:p>
            <a:pPr eaLnBrk="0" hangingPunct="0">
              <a:lnSpc>
                <a:spcPct val="80000"/>
              </a:lnSpc>
              <a:spcBef>
                <a:spcPct val="50000"/>
              </a:spcBef>
            </a:pPr>
            <a:r>
              <a:rPr lang="en-US" b="1" dirty="0">
                <a:solidFill>
                  <a:srgbClr val="FFFFFF"/>
                </a:solidFill>
              </a:rPr>
              <a:t>RAPID GROWTH</a:t>
            </a:r>
          </a:p>
          <a:p>
            <a:pPr eaLnBrk="0" hangingPunct="0">
              <a:lnSpc>
                <a:spcPct val="80000"/>
              </a:lnSpc>
              <a:spcBef>
                <a:spcPct val="50000"/>
              </a:spcBef>
            </a:pPr>
            <a:r>
              <a:rPr lang="en-US" b="1" dirty="0">
                <a:solidFill>
                  <a:srgbClr val="FFFFFF"/>
                </a:solidFill>
              </a:rPr>
              <a:t>Lead the Market</a:t>
            </a:r>
          </a:p>
        </p:txBody>
      </p:sp>
      <p:sp>
        <p:nvSpPr>
          <p:cNvPr id="48133" name="Rectangle 6" descr="Continuous&#10;Growth&#10;Dominate the Industry"/>
          <p:cNvSpPr>
            <a:spLocks noChangeArrowheads="1"/>
          </p:cNvSpPr>
          <p:nvPr/>
        </p:nvSpPr>
        <p:spPr bwMode="auto">
          <a:xfrm>
            <a:off x="254000" y="1797050"/>
            <a:ext cx="2895600" cy="887413"/>
          </a:xfrm>
          <a:prstGeom prst="rect">
            <a:avLst/>
          </a:prstGeom>
          <a:solidFill>
            <a:srgbClr val="006666"/>
          </a:solidFill>
          <a:ln w="9525">
            <a:noFill/>
            <a:miter lim="800000"/>
            <a:headEnd/>
            <a:tailEnd/>
          </a:ln>
        </p:spPr>
        <p:txBody>
          <a:bodyPr lIns="92075" tIns="46038" rIns="92075" bIns="46038">
            <a:spAutoFit/>
          </a:bodyPr>
          <a:lstStyle/>
          <a:p>
            <a:pPr eaLnBrk="0" hangingPunct="0">
              <a:lnSpc>
                <a:spcPct val="80000"/>
              </a:lnSpc>
              <a:spcBef>
                <a:spcPct val="50000"/>
              </a:spcBef>
            </a:pPr>
            <a:r>
              <a:rPr lang="en-US" b="1" dirty="0">
                <a:solidFill>
                  <a:srgbClr val="FFFFFF"/>
                </a:solidFill>
              </a:rPr>
              <a:t>CONTINUOUS GROWTH</a:t>
            </a:r>
          </a:p>
          <a:p>
            <a:pPr eaLnBrk="0" hangingPunct="0">
              <a:lnSpc>
                <a:spcPct val="80000"/>
              </a:lnSpc>
              <a:spcBef>
                <a:spcPct val="50000"/>
              </a:spcBef>
            </a:pPr>
            <a:r>
              <a:rPr lang="en-US" b="1" dirty="0">
                <a:solidFill>
                  <a:srgbClr val="FFFFFF"/>
                </a:solidFill>
              </a:rPr>
              <a:t>Dominate the Industry</a:t>
            </a:r>
          </a:p>
        </p:txBody>
      </p:sp>
      <p:sp>
        <p:nvSpPr>
          <p:cNvPr id="48134" name="Line 7"/>
          <p:cNvSpPr>
            <a:spLocks noChangeShapeType="1"/>
          </p:cNvSpPr>
          <p:nvPr/>
        </p:nvSpPr>
        <p:spPr bwMode="auto">
          <a:xfrm>
            <a:off x="273050" y="52578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8135" name="Line 8"/>
          <p:cNvSpPr>
            <a:spLocks noChangeShapeType="1"/>
          </p:cNvSpPr>
          <p:nvPr/>
        </p:nvSpPr>
        <p:spPr bwMode="auto">
          <a:xfrm>
            <a:off x="273050" y="43434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8136" name="Line 9"/>
          <p:cNvSpPr>
            <a:spLocks noChangeShapeType="1"/>
          </p:cNvSpPr>
          <p:nvPr/>
        </p:nvSpPr>
        <p:spPr bwMode="auto">
          <a:xfrm>
            <a:off x="254000" y="30480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8137" name="Rectangle 10" descr="Strategic Innovator&#10;Change Catalyst&#10;Organization Builder&#10;Chief of Culture&#10;"/>
          <p:cNvSpPr>
            <a:spLocks noChangeArrowheads="1"/>
          </p:cNvSpPr>
          <p:nvPr/>
        </p:nvSpPr>
        <p:spPr bwMode="auto">
          <a:xfrm>
            <a:off x="6791325" y="1503363"/>
            <a:ext cx="2247900" cy="1190625"/>
          </a:xfrm>
          <a:prstGeom prst="rect">
            <a:avLst/>
          </a:prstGeom>
          <a:noFill/>
          <a:ln w="9525">
            <a:noFill/>
            <a:miter lim="800000"/>
            <a:headEnd/>
            <a:tailEnd/>
          </a:ln>
        </p:spPr>
        <p:txBody>
          <a:bodyPr wrap="none" lIns="92075" tIns="46038" rIns="92075" bIns="46038">
            <a:spAutoFit/>
          </a:bodyPr>
          <a:lstStyle/>
          <a:p>
            <a:pPr eaLnBrk="0" hangingPunct="0"/>
            <a:r>
              <a:rPr lang="en-US" b="1" dirty="0"/>
              <a:t>Strategic Innovator</a:t>
            </a:r>
          </a:p>
          <a:p>
            <a:pPr eaLnBrk="0" hangingPunct="0"/>
            <a:r>
              <a:rPr lang="en-US" b="1" dirty="0"/>
              <a:t>Change Catalyst</a:t>
            </a:r>
          </a:p>
          <a:p>
            <a:pPr eaLnBrk="0" hangingPunct="0"/>
            <a:r>
              <a:rPr lang="en-US" b="1" dirty="0"/>
              <a:t>Organization Builder</a:t>
            </a:r>
          </a:p>
          <a:p>
            <a:pPr eaLnBrk="0" hangingPunct="0"/>
            <a:r>
              <a:rPr lang="en-US" b="1" dirty="0"/>
              <a:t>Chief of Culture</a:t>
            </a:r>
          </a:p>
        </p:txBody>
      </p:sp>
      <p:sp>
        <p:nvSpPr>
          <p:cNvPr id="48138" name="Rectangle 11" descr="Team Builder&#10;Coach&#10;Planner&#10;Communicator&#10;"/>
          <p:cNvSpPr>
            <a:spLocks noChangeArrowheads="1"/>
          </p:cNvSpPr>
          <p:nvPr/>
        </p:nvSpPr>
        <p:spPr bwMode="auto">
          <a:xfrm>
            <a:off x="6238875" y="3084513"/>
            <a:ext cx="1652588" cy="1190625"/>
          </a:xfrm>
          <a:prstGeom prst="rect">
            <a:avLst/>
          </a:prstGeom>
          <a:noFill/>
          <a:ln w="9525">
            <a:noFill/>
            <a:miter lim="800000"/>
            <a:headEnd/>
            <a:tailEnd/>
          </a:ln>
        </p:spPr>
        <p:txBody>
          <a:bodyPr wrap="none" lIns="92075" tIns="46038" rIns="92075" bIns="46038">
            <a:spAutoFit/>
          </a:bodyPr>
          <a:lstStyle/>
          <a:p>
            <a:pPr eaLnBrk="0" hangingPunct="0"/>
            <a:r>
              <a:rPr lang="en-US" b="1" dirty="0"/>
              <a:t>Team Builder</a:t>
            </a:r>
          </a:p>
          <a:p>
            <a:pPr eaLnBrk="0" hangingPunct="0"/>
            <a:r>
              <a:rPr lang="en-US" b="1" dirty="0"/>
              <a:t>Coach</a:t>
            </a:r>
          </a:p>
          <a:p>
            <a:pPr eaLnBrk="0" hangingPunct="0"/>
            <a:r>
              <a:rPr lang="en-US" b="1" dirty="0"/>
              <a:t>Planner</a:t>
            </a:r>
          </a:p>
          <a:p>
            <a:pPr eaLnBrk="0" hangingPunct="0"/>
            <a:r>
              <a:rPr lang="en-US" b="1" dirty="0"/>
              <a:t>Communicator</a:t>
            </a:r>
          </a:p>
        </p:txBody>
      </p:sp>
      <p:sp>
        <p:nvSpPr>
          <p:cNvPr id="48139" name="Rectangle 12" descr="Delegator&#10;Direction Setter&#10;"/>
          <p:cNvSpPr>
            <a:spLocks noChangeArrowheads="1"/>
          </p:cNvSpPr>
          <p:nvPr/>
        </p:nvSpPr>
        <p:spPr bwMode="auto">
          <a:xfrm>
            <a:off x="5191125" y="4322763"/>
            <a:ext cx="1717675" cy="641350"/>
          </a:xfrm>
          <a:prstGeom prst="rect">
            <a:avLst/>
          </a:prstGeom>
          <a:noFill/>
          <a:ln w="9525">
            <a:noFill/>
            <a:miter lim="800000"/>
            <a:headEnd/>
            <a:tailEnd/>
          </a:ln>
        </p:spPr>
        <p:txBody>
          <a:bodyPr wrap="none" lIns="92075" tIns="46038" rIns="92075" bIns="46038">
            <a:spAutoFit/>
          </a:bodyPr>
          <a:lstStyle/>
          <a:p>
            <a:pPr eaLnBrk="0" hangingPunct="0"/>
            <a:r>
              <a:rPr lang="en-US" b="1" dirty="0"/>
              <a:t>Delegator</a:t>
            </a:r>
          </a:p>
          <a:p>
            <a:pPr eaLnBrk="0" hangingPunct="0"/>
            <a:r>
              <a:rPr lang="en-US" b="1" dirty="0"/>
              <a:t>Direction Setter</a:t>
            </a:r>
          </a:p>
        </p:txBody>
      </p:sp>
      <p:sp>
        <p:nvSpPr>
          <p:cNvPr id="48140" name="Rectangle 13" descr="Doer/Decision Maker&#10;"/>
          <p:cNvSpPr>
            <a:spLocks noChangeArrowheads="1"/>
          </p:cNvSpPr>
          <p:nvPr/>
        </p:nvSpPr>
        <p:spPr bwMode="auto">
          <a:xfrm>
            <a:off x="4657725" y="5370513"/>
            <a:ext cx="2349500" cy="366712"/>
          </a:xfrm>
          <a:prstGeom prst="rect">
            <a:avLst/>
          </a:prstGeom>
          <a:noFill/>
          <a:ln w="9525">
            <a:noFill/>
            <a:miter lim="800000"/>
            <a:headEnd/>
            <a:tailEnd/>
          </a:ln>
        </p:spPr>
        <p:txBody>
          <a:bodyPr wrap="none" lIns="92075" tIns="46038" rIns="92075" bIns="46038">
            <a:spAutoFit/>
          </a:bodyPr>
          <a:lstStyle/>
          <a:p>
            <a:pPr eaLnBrk="0" hangingPunct="0"/>
            <a:r>
              <a:rPr lang="en-US" b="1" dirty="0"/>
              <a:t>Doer/Decision Maker</a:t>
            </a:r>
          </a:p>
        </p:txBody>
      </p:sp>
      <p:sp>
        <p:nvSpPr>
          <p:cNvPr id="48141" name="Freeform 14" descr="Turbulence image"/>
          <p:cNvSpPr>
            <a:spLocks/>
          </p:cNvSpPr>
          <p:nvPr/>
        </p:nvSpPr>
        <p:spPr bwMode="auto">
          <a:xfrm>
            <a:off x="1535113" y="0"/>
            <a:ext cx="6026150" cy="5681663"/>
          </a:xfrm>
          <a:custGeom>
            <a:avLst/>
            <a:gdLst>
              <a:gd name="T0" fmla="*/ 0 w 3796"/>
              <a:gd name="T1" fmla="*/ 2147483647 h 3579"/>
              <a:gd name="T2" fmla="*/ 2147483647 w 3796"/>
              <a:gd name="T3" fmla="*/ 2147483647 h 3579"/>
              <a:gd name="T4" fmla="*/ 2147483647 w 3796"/>
              <a:gd name="T5" fmla="*/ 2147483647 h 3579"/>
              <a:gd name="T6" fmla="*/ 2147483647 w 3796"/>
              <a:gd name="T7" fmla="*/ 2147483647 h 3579"/>
              <a:gd name="T8" fmla="*/ 2147483647 w 3796"/>
              <a:gd name="T9" fmla="*/ 2147483647 h 3579"/>
              <a:gd name="T10" fmla="*/ 2147483647 w 3796"/>
              <a:gd name="T11" fmla="*/ 2147483647 h 3579"/>
              <a:gd name="T12" fmla="*/ 2147483647 w 3796"/>
              <a:gd name="T13" fmla="*/ 2147483647 h 3579"/>
              <a:gd name="T14" fmla="*/ 2147483647 w 3796"/>
              <a:gd name="T15" fmla="*/ 2147483647 h 3579"/>
              <a:gd name="T16" fmla="*/ 2147483647 w 3796"/>
              <a:gd name="T17" fmla="*/ 2147483647 h 3579"/>
              <a:gd name="T18" fmla="*/ 2147483647 w 3796"/>
              <a:gd name="T19" fmla="*/ 2147483647 h 3579"/>
              <a:gd name="T20" fmla="*/ 2147483647 w 3796"/>
              <a:gd name="T21" fmla="*/ 2147483647 h 3579"/>
              <a:gd name="T22" fmla="*/ 2147483647 w 3796"/>
              <a:gd name="T23" fmla="*/ 2147483647 h 3579"/>
              <a:gd name="T24" fmla="*/ 2147483647 w 3796"/>
              <a:gd name="T25" fmla="*/ 2147483647 h 3579"/>
              <a:gd name="T26" fmla="*/ 2147483647 w 3796"/>
              <a:gd name="T27" fmla="*/ 2147483647 h 3579"/>
              <a:gd name="T28" fmla="*/ 2147483647 w 3796"/>
              <a:gd name="T29" fmla="*/ 2147483647 h 3579"/>
              <a:gd name="T30" fmla="*/ 2147483647 w 3796"/>
              <a:gd name="T31" fmla="*/ 2147483647 h 3579"/>
              <a:gd name="T32" fmla="*/ 2147483647 w 3796"/>
              <a:gd name="T33" fmla="*/ 2147483647 h 3579"/>
              <a:gd name="T34" fmla="*/ 2147483647 w 3796"/>
              <a:gd name="T35" fmla="*/ 2147483647 h 3579"/>
              <a:gd name="T36" fmla="*/ 2147483647 w 3796"/>
              <a:gd name="T37" fmla="*/ 2147483647 h 3579"/>
              <a:gd name="T38" fmla="*/ 2147483647 w 3796"/>
              <a:gd name="T39" fmla="*/ 2147483647 h 3579"/>
              <a:gd name="T40" fmla="*/ 2147483647 w 3796"/>
              <a:gd name="T41" fmla="*/ 2147483647 h 3579"/>
              <a:gd name="T42" fmla="*/ 2147483647 w 3796"/>
              <a:gd name="T43" fmla="*/ 2147483647 h 3579"/>
              <a:gd name="T44" fmla="*/ 2147483647 w 3796"/>
              <a:gd name="T45" fmla="*/ 2147483647 h 3579"/>
              <a:gd name="T46" fmla="*/ 2147483647 w 3796"/>
              <a:gd name="T47" fmla="*/ 2147483647 h 3579"/>
              <a:gd name="T48" fmla="*/ 2147483647 w 3796"/>
              <a:gd name="T49" fmla="*/ 2147483647 h 3579"/>
              <a:gd name="T50" fmla="*/ 2147483647 w 3796"/>
              <a:gd name="T51" fmla="*/ 2147483647 h 3579"/>
              <a:gd name="T52" fmla="*/ 2147483647 w 3796"/>
              <a:gd name="T53" fmla="*/ 2147483647 h 3579"/>
              <a:gd name="T54" fmla="*/ 2147483647 w 3796"/>
              <a:gd name="T55" fmla="*/ 2147483647 h 3579"/>
              <a:gd name="T56" fmla="*/ 2147483647 w 3796"/>
              <a:gd name="T57" fmla="*/ 2147483647 h 3579"/>
              <a:gd name="T58" fmla="*/ 2147483647 w 3796"/>
              <a:gd name="T59" fmla="*/ 2147483647 h 3579"/>
              <a:gd name="T60" fmla="*/ 2147483647 w 3796"/>
              <a:gd name="T61" fmla="*/ 2147483647 h 3579"/>
              <a:gd name="T62" fmla="*/ 2147483647 w 3796"/>
              <a:gd name="T63" fmla="*/ 2147483647 h 3579"/>
              <a:gd name="T64" fmla="*/ 2147483647 w 3796"/>
              <a:gd name="T65" fmla="*/ 2147483647 h 3579"/>
              <a:gd name="T66" fmla="*/ 2147483647 w 3796"/>
              <a:gd name="T67" fmla="*/ 0 h 35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96"/>
              <a:gd name="T103" fmla="*/ 0 h 3579"/>
              <a:gd name="T104" fmla="*/ 3796 w 3796"/>
              <a:gd name="T105" fmla="*/ 3579 h 35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96" h="3579">
                <a:moveTo>
                  <a:pt x="0" y="3483"/>
                </a:moveTo>
                <a:cubicBezTo>
                  <a:pt x="43" y="3495"/>
                  <a:pt x="165" y="3549"/>
                  <a:pt x="256" y="3557"/>
                </a:cubicBezTo>
                <a:cubicBezTo>
                  <a:pt x="347" y="3565"/>
                  <a:pt x="426" y="3579"/>
                  <a:pt x="548" y="3529"/>
                </a:cubicBezTo>
                <a:cubicBezTo>
                  <a:pt x="670" y="3479"/>
                  <a:pt x="949" y="3316"/>
                  <a:pt x="987" y="3255"/>
                </a:cubicBezTo>
                <a:cubicBezTo>
                  <a:pt x="1025" y="3194"/>
                  <a:pt x="850" y="3170"/>
                  <a:pt x="777" y="3164"/>
                </a:cubicBezTo>
                <a:cubicBezTo>
                  <a:pt x="704" y="3158"/>
                  <a:pt x="540" y="3196"/>
                  <a:pt x="548" y="3219"/>
                </a:cubicBezTo>
                <a:cubicBezTo>
                  <a:pt x="556" y="3242"/>
                  <a:pt x="729" y="3307"/>
                  <a:pt x="823" y="3301"/>
                </a:cubicBezTo>
                <a:cubicBezTo>
                  <a:pt x="917" y="3295"/>
                  <a:pt x="1028" y="3243"/>
                  <a:pt x="1115" y="3182"/>
                </a:cubicBezTo>
                <a:cubicBezTo>
                  <a:pt x="1202" y="3121"/>
                  <a:pt x="1274" y="3025"/>
                  <a:pt x="1344" y="2935"/>
                </a:cubicBezTo>
                <a:cubicBezTo>
                  <a:pt x="1414" y="2845"/>
                  <a:pt x="1554" y="2710"/>
                  <a:pt x="1536" y="2643"/>
                </a:cubicBezTo>
                <a:cubicBezTo>
                  <a:pt x="1518" y="2576"/>
                  <a:pt x="1327" y="2545"/>
                  <a:pt x="1234" y="2533"/>
                </a:cubicBezTo>
                <a:cubicBezTo>
                  <a:pt x="1141" y="2521"/>
                  <a:pt x="1024" y="2544"/>
                  <a:pt x="978" y="2570"/>
                </a:cubicBezTo>
                <a:cubicBezTo>
                  <a:pt x="932" y="2596"/>
                  <a:pt x="902" y="2665"/>
                  <a:pt x="960" y="2688"/>
                </a:cubicBezTo>
                <a:cubicBezTo>
                  <a:pt x="1018" y="2711"/>
                  <a:pt x="1216" y="2755"/>
                  <a:pt x="1326" y="2706"/>
                </a:cubicBezTo>
                <a:cubicBezTo>
                  <a:pt x="1436" y="2657"/>
                  <a:pt x="1527" y="2518"/>
                  <a:pt x="1618" y="2396"/>
                </a:cubicBezTo>
                <a:cubicBezTo>
                  <a:pt x="1709" y="2274"/>
                  <a:pt x="1783" y="2068"/>
                  <a:pt x="1874" y="1975"/>
                </a:cubicBezTo>
                <a:cubicBezTo>
                  <a:pt x="1965" y="1882"/>
                  <a:pt x="2088" y="1894"/>
                  <a:pt x="2167" y="1838"/>
                </a:cubicBezTo>
                <a:cubicBezTo>
                  <a:pt x="2246" y="1782"/>
                  <a:pt x="2376" y="1693"/>
                  <a:pt x="2350" y="1637"/>
                </a:cubicBezTo>
                <a:cubicBezTo>
                  <a:pt x="2324" y="1581"/>
                  <a:pt x="2166" y="1514"/>
                  <a:pt x="2011" y="1499"/>
                </a:cubicBezTo>
                <a:cubicBezTo>
                  <a:pt x="1856" y="1484"/>
                  <a:pt x="1539" y="1515"/>
                  <a:pt x="1417" y="1546"/>
                </a:cubicBezTo>
                <a:cubicBezTo>
                  <a:pt x="1295" y="1577"/>
                  <a:pt x="1284" y="1645"/>
                  <a:pt x="1280" y="1683"/>
                </a:cubicBezTo>
                <a:cubicBezTo>
                  <a:pt x="1276" y="1721"/>
                  <a:pt x="1303" y="1759"/>
                  <a:pt x="1390" y="1774"/>
                </a:cubicBezTo>
                <a:cubicBezTo>
                  <a:pt x="1477" y="1789"/>
                  <a:pt x="1675" y="1792"/>
                  <a:pt x="1801" y="1774"/>
                </a:cubicBezTo>
                <a:cubicBezTo>
                  <a:pt x="1927" y="1756"/>
                  <a:pt x="2044" y="1743"/>
                  <a:pt x="2148" y="1664"/>
                </a:cubicBezTo>
                <a:cubicBezTo>
                  <a:pt x="2252" y="1585"/>
                  <a:pt x="2339" y="1430"/>
                  <a:pt x="2423" y="1299"/>
                </a:cubicBezTo>
                <a:cubicBezTo>
                  <a:pt x="2507" y="1168"/>
                  <a:pt x="2544" y="966"/>
                  <a:pt x="2651" y="878"/>
                </a:cubicBezTo>
                <a:cubicBezTo>
                  <a:pt x="2758" y="790"/>
                  <a:pt x="2915" y="806"/>
                  <a:pt x="3063" y="768"/>
                </a:cubicBezTo>
                <a:cubicBezTo>
                  <a:pt x="3211" y="730"/>
                  <a:pt x="3428" y="727"/>
                  <a:pt x="3538" y="649"/>
                </a:cubicBezTo>
                <a:cubicBezTo>
                  <a:pt x="3648" y="571"/>
                  <a:pt x="3796" y="389"/>
                  <a:pt x="3721" y="302"/>
                </a:cubicBezTo>
                <a:cubicBezTo>
                  <a:pt x="3646" y="215"/>
                  <a:pt x="3279" y="137"/>
                  <a:pt x="3090" y="128"/>
                </a:cubicBezTo>
                <a:cubicBezTo>
                  <a:pt x="2901" y="119"/>
                  <a:pt x="2668" y="201"/>
                  <a:pt x="2587" y="247"/>
                </a:cubicBezTo>
                <a:cubicBezTo>
                  <a:pt x="2506" y="293"/>
                  <a:pt x="2512" y="380"/>
                  <a:pt x="2606" y="403"/>
                </a:cubicBezTo>
                <a:cubicBezTo>
                  <a:pt x="2700" y="426"/>
                  <a:pt x="2979" y="451"/>
                  <a:pt x="3154" y="384"/>
                </a:cubicBezTo>
                <a:cubicBezTo>
                  <a:pt x="3329" y="317"/>
                  <a:pt x="3552" y="80"/>
                  <a:pt x="3657" y="0"/>
                </a:cubicBezTo>
              </a:path>
            </a:pathLst>
          </a:custGeom>
          <a:noFill/>
          <a:ln w="50800" cap="rnd">
            <a:solidFill>
              <a:srgbClr val="FF6600"/>
            </a:solidFill>
            <a:round/>
            <a:headEnd/>
            <a:tailEnd type="stealth" w="med" len="med"/>
          </a:ln>
        </p:spPr>
        <p:txBody>
          <a:bodyPr/>
          <a:lstStyle/>
          <a:p>
            <a:endParaRPr lang="en-US"/>
          </a:p>
        </p:txBody>
      </p:sp>
      <p:sp>
        <p:nvSpPr>
          <p:cNvPr id="48142" name="Rectangle 15" descr="Turbulence"/>
          <p:cNvSpPr>
            <a:spLocks noChangeArrowheads="1"/>
          </p:cNvSpPr>
          <p:nvPr/>
        </p:nvSpPr>
        <p:spPr bwMode="auto">
          <a:xfrm rot="-2280000">
            <a:off x="3616325" y="3046413"/>
            <a:ext cx="1274763" cy="274637"/>
          </a:xfrm>
          <a:prstGeom prst="rect">
            <a:avLst/>
          </a:prstGeom>
          <a:noFill/>
          <a:ln w="9525">
            <a:noFill/>
            <a:miter lim="800000"/>
            <a:headEnd/>
            <a:tailEnd/>
          </a:ln>
        </p:spPr>
        <p:txBody>
          <a:bodyPr wrap="none" lIns="92075" tIns="46038" rIns="92075" bIns="46038">
            <a:spAutoFit/>
          </a:bodyPr>
          <a:lstStyle/>
          <a:p>
            <a:pPr eaLnBrk="0" hangingPunct="0"/>
            <a:r>
              <a:rPr lang="en-US" sz="1200" b="1"/>
              <a:t>TURBULENCE</a:t>
            </a:r>
            <a:endParaRPr lang="en-US" sz="1600" b="1"/>
          </a:p>
        </p:txBody>
      </p:sp>
      <p:sp>
        <p:nvSpPr>
          <p:cNvPr id="48143" name="Rectangle 16" descr="Turbulence"/>
          <p:cNvSpPr>
            <a:spLocks noChangeArrowheads="1"/>
          </p:cNvSpPr>
          <p:nvPr/>
        </p:nvSpPr>
        <p:spPr bwMode="auto">
          <a:xfrm rot="-2280000">
            <a:off x="1946275" y="5102225"/>
            <a:ext cx="1274763" cy="274638"/>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48144" name="Rectangle 17" descr="Turbulence"/>
          <p:cNvSpPr>
            <a:spLocks noChangeArrowheads="1"/>
          </p:cNvSpPr>
          <p:nvPr/>
        </p:nvSpPr>
        <p:spPr bwMode="auto">
          <a:xfrm rot="-2280000">
            <a:off x="6153150" y="715963"/>
            <a:ext cx="1274763" cy="274637"/>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48145" name="Rectangle 18" descr="Turbulence"/>
          <p:cNvSpPr>
            <a:spLocks noChangeArrowheads="1"/>
          </p:cNvSpPr>
          <p:nvPr/>
        </p:nvSpPr>
        <p:spPr bwMode="auto">
          <a:xfrm rot="-2280000">
            <a:off x="2827338" y="4451350"/>
            <a:ext cx="1274762" cy="274638"/>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BBC45-6151-5586-6616-A687692E61D4}"/>
              </a:ext>
            </a:extLst>
          </p:cNvPr>
          <p:cNvSpPr>
            <a:spLocks noGrp="1"/>
          </p:cNvSpPr>
          <p:nvPr>
            <p:ph type="title"/>
          </p:nvPr>
        </p:nvSpPr>
        <p:spPr/>
        <p:txBody>
          <a:bodyPr/>
          <a:lstStyle/>
          <a:p>
            <a:r>
              <a:rPr lang="en-US" sz="3600" dirty="0"/>
              <a:t>Company Goals-Continuous Growth Stage</a:t>
            </a:r>
          </a:p>
        </p:txBody>
      </p:sp>
      <p:sp>
        <p:nvSpPr>
          <p:cNvPr id="3" name="Content Placeholder 2">
            <a:extLst>
              <a:ext uri="{FF2B5EF4-FFF2-40B4-BE49-F238E27FC236}">
                <a16:creationId xmlns:a16="http://schemas.microsoft.com/office/drawing/2014/main" id="{FFF77755-EB59-FB80-505A-B5FD90564512}"/>
              </a:ext>
            </a:extLst>
          </p:cNvPr>
          <p:cNvSpPr>
            <a:spLocks noGrp="1"/>
          </p:cNvSpPr>
          <p:nvPr>
            <p:ph idx="1"/>
          </p:nvPr>
        </p:nvSpPr>
        <p:spPr/>
        <p:txBody>
          <a:bodyPr/>
          <a:lstStyle/>
          <a:p>
            <a:endParaRPr lang="en-US" dirty="0"/>
          </a:p>
          <a:p>
            <a:r>
              <a:rPr lang="en-US" sz="2400" dirty="0"/>
              <a:t>Dominate the industry</a:t>
            </a:r>
          </a:p>
          <a:p>
            <a:pPr marL="0" indent="0">
              <a:buNone/>
            </a:pPr>
            <a:endParaRPr lang="en-US" sz="2400" dirty="0"/>
          </a:p>
          <a:p>
            <a:r>
              <a:rPr lang="en-US" sz="2400" dirty="0"/>
              <a:t>Jump to the next curve</a:t>
            </a:r>
          </a:p>
          <a:p>
            <a:endParaRPr lang="en-US" sz="2400" dirty="0"/>
          </a:p>
          <a:p>
            <a:r>
              <a:rPr lang="en-US" sz="2400" dirty="0"/>
              <a:t>Change the growth strategy and reinvent how the company operates</a:t>
            </a:r>
          </a:p>
          <a:p>
            <a:endParaRPr lang="en-US" sz="2400" dirty="0"/>
          </a:p>
          <a:p>
            <a:r>
              <a:rPr lang="en-US" sz="2400" dirty="0"/>
              <a:t>Expand to new markets and grow new niches in current markets</a:t>
            </a:r>
          </a:p>
          <a:p>
            <a:endParaRPr lang="en-US" sz="2400" dirty="0"/>
          </a:p>
          <a:p>
            <a:r>
              <a:rPr lang="en-US" sz="2400" dirty="0"/>
              <a:t>Add products and services to provide more “total solutions” for customers</a:t>
            </a:r>
          </a:p>
          <a:p>
            <a:endParaRPr lang="en-US" sz="2400" dirty="0"/>
          </a:p>
          <a:p>
            <a:r>
              <a:rPr lang="en-US" sz="2400" dirty="0"/>
              <a:t>Brand the company and its people as thought leaders</a:t>
            </a:r>
          </a:p>
          <a:p>
            <a:endParaRPr lang="en-US" dirty="0"/>
          </a:p>
          <a:p>
            <a:endParaRPr lang="en-US" dirty="0"/>
          </a:p>
        </p:txBody>
      </p:sp>
    </p:spTree>
    <p:extLst>
      <p:ext uri="{BB962C8B-B14F-4D97-AF65-F5344CB8AC3E}">
        <p14:creationId xmlns:p14="http://schemas.microsoft.com/office/powerpoint/2010/main" val="698230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4307-C266-1714-3C4F-B3080665C993}"/>
              </a:ext>
            </a:extLst>
          </p:cNvPr>
          <p:cNvSpPr>
            <a:spLocks noGrp="1"/>
          </p:cNvSpPr>
          <p:nvPr>
            <p:ph type="title"/>
          </p:nvPr>
        </p:nvSpPr>
        <p:spPr/>
        <p:txBody>
          <a:bodyPr/>
          <a:lstStyle/>
          <a:p>
            <a:r>
              <a:rPr lang="en-US" sz="3200" dirty="0"/>
              <a:t>Company Characteristics-Continuous Growth Stage</a:t>
            </a:r>
          </a:p>
        </p:txBody>
      </p:sp>
      <p:sp>
        <p:nvSpPr>
          <p:cNvPr id="3" name="Content Placeholder 2">
            <a:extLst>
              <a:ext uri="{FF2B5EF4-FFF2-40B4-BE49-F238E27FC236}">
                <a16:creationId xmlns:a16="http://schemas.microsoft.com/office/drawing/2014/main" id="{1BCBF4B8-7A83-B711-BB70-20138EF9D3AD}"/>
              </a:ext>
            </a:extLst>
          </p:cNvPr>
          <p:cNvSpPr>
            <a:spLocks noGrp="1"/>
          </p:cNvSpPr>
          <p:nvPr>
            <p:ph idx="1"/>
          </p:nvPr>
        </p:nvSpPr>
        <p:spPr/>
        <p:txBody>
          <a:bodyPr/>
          <a:lstStyle/>
          <a:p>
            <a:endParaRPr lang="en-US" dirty="0"/>
          </a:p>
          <a:p>
            <a:r>
              <a:rPr lang="en-US" sz="2800" dirty="0"/>
              <a:t>Organization has grown significantly and has the potential to be an industry leader</a:t>
            </a:r>
          </a:p>
          <a:p>
            <a:endParaRPr lang="en-US" sz="2800" dirty="0"/>
          </a:p>
          <a:p>
            <a:r>
              <a:rPr lang="en-US" sz="2800" dirty="0"/>
              <a:t>Competitive threats, customer demands, and technology changes pose ever more complicated challenges</a:t>
            </a:r>
          </a:p>
          <a:p>
            <a:endParaRPr lang="en-US" sz="2800" dirty="0"/>
          </a:p>
          <a:p>
            <a:r>
              <a:rPr lang="en-US" sz="2800" dirty="0"/>
              <a:t>The company has outgrown its plan and infrastructure</a:t>
            </a:r>
          </a:p>
          <a:p>
            <a:endParaRPr lang="en-US" sz="2800" dirty="0"/>
          </a:p>
          <a:p>
            <a:r>
              <a:rPr lang="en-US" sz="2800" dirty="0"/>
              <a:t>The company is executing or considering new growth strategies:  acquisitions, strategic alliances, IPOs, spinoffs, new product lines</a:t>
            </a:r>
          </a:p>
        </p:txBody>
      </p:sp>
    </p:spTree>
    <p:extLst>
      <p:ext uri="{BB962C8B-B14F-4D97-AF65-F5344CB8AC3E}">
        <p14:creationId xmlns:p14="http://schemas.microsoft.com/office/powerpoint/2010/main" val="2671157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851A-719A-E5C1-48B6-0EE2462D640C}"/>
              </a:ext>
            </a:extLst>
          </p:cNvPr>
          <p:cNvSpPr>
            <a:spLocks noGrp="1"/>
          </p:cNvSpPr>
          <p:nvPr>
            <p:ph type="title"/>
          </p:nvPr>
        </p:nvSpPr>
        <p:spPr/>
        <p:txBody>
          <a:bodyPr/>
          <a:lstStyle/>
          <a:p>
            <a:r>
              <a:rPr kumimoji="0" lang="en-US" sz="4000" b="1" i="0" u="none" strike="noStrike" kern="1200" cap="none" spc="0" normalizeH="0" baseline="0" noProof="0" dirty="0">
                <a:ln>
                  <a:noFill/>
                </a:ln>
                <a:solidFill>
                  <a:prstClr val="black"/>
                </a:solidFill>
                <a:effectLst/>
                <a:uLnTx/>
                <a:uFillTx/>
                <a:latin typeface="DIN Pro Cond Bold" panose="020B0806020101010102" pitchFamily="34" charset="0"/>
                <a:ea typeface="+mj-ea"/>
              </a:rPr>
              <a:t>Red Flags-Signals for Changing Your Role</a:t>
            </a:r>
            <a:endParaRPr lang="en-US" dirty="0"/>
          </a:p>
        </p:txBody>
      </p:sp>
      <p:sp>
        <p:nvSpPr>
          <p:cNvPr id="3" name="Content Placeholder 2">
            <a:extLst>
              <a:ext uri="{FF2B5EF4-FFF2-40B4-BE49-F238E27FC236}">
                <a16:creationId xmlns:a16="http://schemas.microsoft.com/office/drawing/2014/main" id="{F611A6DD-F587-1461-A757-97282A21386E}"/>
              </a:ext>
            </a:extLst>
          </p:cNvPr>
          <p:cNvSpPr>
            <a:spLocks noGrp="1"/>
          </p:cNvSpPr>
          <p:nvPr>
            <p:ph idx="1"/>
          </p:nvPr>
        </p:nvSpPr>
        <p:spPr/>
        <p:txBody>
          <a:bodyPr/>
          <a:lstStyle/>
          <a:p>
            <a:endParaRPr lang="en-US" dirty="0"/>
          </a:p>
          <a:p>
            <a:r>
              <a:rPr lang="en-US" sz="2200" dirty="0"/>
              <a:t>Can your team run the business while you spend more time on strategy</a:t>
            </a:r>
          </a:p>
          <a:p>
            <a:endParaRPr lang="en-US" sz="2200" dirty="0"/>
          </a:p>
          <a:p>
            <a:r>
              <a:rPr lang="en-US" sz="2200" dirty="0"/>
              <a:t>Problems are more complex and the old ways to sole them don’t work</a:t>
            </a:r>
          </a:p>
          <a:p>
            <a:endParaRPr lang="en-US" sz="2200" dirty="0"/>
          </a:p>
          <a:p>
            <a:r>
              <a:rPr lang="en-US" sz="2200" dirty="0"/>
              <a:t>The organization seems unwieldy</a:t>
            </a:r>
          </a:p>
          <a:p>
            <a:endParaRPr lang="en-US" sz="2200" dirty="0"/>
          </a:p>
          <a:p>
            <a:r>
              <a:rPr lang="en-US" sz="2200" dirty="0"/>
              <a:t>Do you need a COO?</a:t>
            </a:r>
          </a:p>
          <a:p>
            <a:endParaRPr lang="en-US" sz="2200" dirty="0"/>
          </a:p>
          <a:p>
            <a:r>
              <a:rPr lang="en-US" sz="2200" dirty="0"/>
              <a:t>The organization doesn’t understand the new growth strategy or share a sense of urgency</a:t>
            </a:r>
          </a:p>
          <a:p>
            <a:endParaRPr lang="en-US" sz="2200" dirty="0"/>
          </a:p>
          <a:p>
            <a:r>
              <a:rPr lang="en-US" sz="2200" dirty="0"/>
              <a:t>Keeping an entrepreneurial culture seems impossible</a:t>
            </a:r>
          </a:p>
          <a:p>
            <a:endParaRPr lang="en-US" sz="2200" dirty="0"/>
          </a:p>
          <a:p>
            <a:r>
              <a:rPr lang="en-US" sz="2200" dirty="0"/>
              <a:t>People are starting to leave the company</a:t>
            </a:r>
          </a:p>
        </p:txBody>
      </p:sp>
    </p:spTree>
    <p:extLst>
      <p:ext uri="{BB962C8B-B14F-4D97-AF65-F5344CB8AC3E}">
        <p14:creationId xmlns:p14="http://schemas.microsoft.com/office/powerpoint/2010/main" val="428602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Overview</a:t>
            </a:r>
          </a:p>
        </p:txBody>
      </p:sp>
      <p:sp>
        <p:nvSpPr>
          <p:cNvPr id="3" name="Content Placeholder 2"/>
          <p:cNvSpPr>
            <a:spLocks noGrp="1"/>
          </p:cNvSpPr>
          <p:nvPr>
            <p:ph idx="1"/>
          </p:nvPr>
        </p:nvSpPr>
        <p:spPr/>
        <p:txBody>
          <a:bodyPr/>
          <a:lstStyle/>
          <a:p>
            <a:pPr>
              <a:buClr>
                <a:schemeClr val="tx1"/>
              </a:buClr>
            </a:pPr>
            <a:endParaRPr lang="en-US" sz="2800" dirty="0"/>
          </a:p>
          <a:p>
            <a:pPr>
              <a:buClr>
                <a:schemeClr val="tx1"/>
              </a:buClr>
            </a:pPr>
            <a:r>
              <a:rPr lang="en-US" sz="2800" dirty="0"/>
              <a:t>What are the stages of growth in a new venture and how does the CEO’s role change as the company grows?</a:t>
            </a:r>
          </a:p>
          <a:p>
            <a:pPr marL="0" indent="0">
              <a:buClr>
                <a:schemeClr val="tx1"/>
              </a:buClr>
              <a:buNone/>
            </a:pPr>
            <a:endParaRPr lang="en-US" sz="2800" dirty="0"/>
          </a:p>
          <a:p>
            <a:pPr>
              <a:buClr>
                <a:schemeClr val="tx1"/>
              </a:buClr>
            </a:pPr>
            <a:r>
              <a:rPr lang="en-US" sz="2800" dirty="0"/>
              <a:t>How do new CEO’s prepare for the different stages of growth?</a:t>
            </a:r>
          </a:p>
          <a:p>
            <a:pPr marL="0" indent="0">
              <a:buClr>
                <a:schemeClr val="tx1"/>
              </a:buClr>
              <a:buNone/>
            </a:pPr>
            <a:endParaRPr lang="en-US" sz="2800" dirty="0"/>
          </a:p>
          <a:p>
            <a:pPr>
              <a:buClr>
                <a:schemeClr val="tx1"/>
              </a:buClr>
            </a:pPr>
            <a:r>
              <a:rPr lang="en-US" sz="2800" dirty="0"/>
              <a:t>What are the warning signs that lead to turbulence in the new venture?</a:t>
            </a:r>
          </a:p>
          <a:p>
            <a:pPr marL="0" indent="0">
              <a:buClr>
                <a:schemeClr val="tx1"/>
              </a:buClr>
              <a:buNone/>
            </a:pPr>
            <a:endParaRPr lang="en-US" sz="2800" dirty="0"/>
          </a:p>
          <a:p>
            <a:pPr>
              <a:buClr>
                <a:schemeClr val="tx1"/>
              </a:buClr>
            </a:pPr>
            <a:r>
              <a:rPr lang="en-US" sz="2800" dirty="0"/>
              <a:t>What are the keys to building a successful company?</a:t>
            </a:r>
          </a:p>
        </p:txBody>
      </p:sp>
      <p:sp>
        <p:nvSpPr>
          <p:cNvPr id="4" name="Date Placeholder 3"/>
          <p:cNvSpPr>
            <a:spLocks noGrp="1"/>
          </p:cNvSpPr>
          <p:nvPr>
            <p:ph type="dt" sz="half" idx="4294967295"/>
          </p:nvPr>
        </p:nvSpPr>
        <p:spPr>
          <a:xfrm>
            <a:off x="0" y="6251575"/>
            <a:ext cx="2133600" cy="476250"/>
          </a:xfrm>
          <a:prstGeom prst="rect">
            <a:avLst/>
          </a:prstGeom>
        </p:spPr>
        <p:txBody>
          <a:bodyPr/>
          <a:lstStyle/>
          <a:p>
            <a:pPr>
              <a:defRPr/>
            </a:pPr>
            <a:fld id="{3D54BB57-D8E0-4B85-85B2-1D37D3B52CB0}" type="datetime1">
              <a:rPr lang="en-US" smtClean="0"/>
              <a:pPr>
                <a:defRPr/>
              </a:pPr>
              <a:t>4/3/2023</a:t>
            </a:fld>
            <a:endParaRPr lang="en-US"/>
          </a:p>
        </p:txBody>
      </p:sp>
      <p:sp>
        <p:nvSpPr>
          <p:cNvPr id="5" name="Slide Number Placeholder 4"/>
          <p:cNvSpPr>
            <a:spLocks noGrp="1"/>
          </p:cNvSpPr>
          <p:nvPr>
            <p:ph type="sldNum" sz="quarter" idx="4294967295"/>
          </p:nvPr>
        </p:nvSpPr>
        <p:spPr>
          <a:xfrm>
            <a:off x="7010400" y="6248400"/>
            <a:ext cx="2133600" cy="476250"/>
          </a:xfrm>
          <a:prstGeom prst="rect">
            <a:avLst/>
          </a:prstGeom>
        </p:spPr>
        <p:txBody>
          <a:bodyPr/>
          <a:lstStyle/>
          <a:p>
            <a:pPr>
              <a:defRPr/>
            </a:pPr>
            <a:fld id="{2A25B96F-3CF6-4485-B55B-5111F9C4C966}" type="slidenum">
              <a:rPr lang="en-US" smtClean="0"/>
              <a:pPr>
                <a:defRPr/>
              </a:pPr>
              <a:t>3</a:t>
            </a:fld>
            <a:endParaRPr lang="en-US"/>
          </a:p>
        </p:txBody>
      </p:sp>
      <p:sp>
        <p:nvSpPr>
          <p:cNvPr id="6" name="Footer Placeholder 5"/>
          <p:cNvSpPr>
            <a:spLocks noGrp="1"/>
          </p:cNvSpPr>
          <p:nvPr>
            <p:ph type="ftr" sz="quarter" idx="4294967295"/>
          </p:nvPr>
        </p:nvSpPr>
        <p:spPr>
          <a:xfrm>
            <a:off x="0" y="6248400"/>
            <a:ext cx="2895600" cy="476250"/>
          </a:xfrm>
          <a:prstGeom prst="rect">
            <a:avLst/>
          </a:prstGeom>
        </p:spPr>
        <p:txBody>
          <a:bodyPr/>
          <a:lstStyle/>
          <a:p>
            <a:pPr>
              <a:defRPr/>
            </a:pPr>
            <a:r>
              <a:rPr lang="en-US"/>
              <a:t>Dan Bochsler - School of Management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804F4-7ABF-09F8-999D-256A936317D7}"/>
              </a:ext>
            </a:extLst>
          </p:cNvPr>
          <p:cNvSpPr>
            <a:spLocks noGrp="1"/>
          </p:cNvSpPr>
          <p:nvPr>
            <p:ph type="title"/>
          </p:nvPr>
        </p:nvSpPr>
        <p:spPr/>
        <p:txBody>
          <a:bodyPr/>
          <a:lstStyle/>
          <a:p>
            <a:r>
              <a:rPr kumimoji="0" lang="en-US" sz="4400" b="1" i="0" u="none" strike="noStrike" kern="1200" cap="none" spc="0" normalizeH="0" baseline="0" noProof="0" dirty="0">
                <a:ln>
                  <a:noFill/>
                </a:ln>
                <a:solidFill>
                  <a:prstClr val="black"/>
                </a:solidFill>
                <a:effectLst/>
                <a:uLnTx/>
                <a:uFillTx/>
                <a:latin typeface="DIN Pro Cond Bold" panose="020B0806020101010102" pitchFamily="34" charset="0"/>
                <a:ea typeface="+mj-ea"/>
              </a:rPr>
              <a:t>Dangers if You Don’t Change</a:t>
            </a:r>
            <a:endParaRPr lang="en-US" dirty="0"/>
          </a:p>
        </p:txBody>
      </p:sp>
      <p:sp>
        <p:nvSpPr>
          <p:cNvPr id="3" name="Content Placeholder 2">
            <a:extLst>
              <a:ext uri="{FF2B5EF4-FFF2-40B4-BE49-F238E27FC236}">
                <a16:creationId xmlns:a16="http://schemas.microsoft.com/office/drawing/2014/main" id="{8A4965E1-4407-411F-D5D2-E3B509BD4E6D}"/>
              </a:ext>
            </a:extLst>
          </p:cNvPr>
          <p:cNvSpPr>
            <a:spLocks noGrp="1"/>
          </p:cNvSpPr>
          <p:nvPr>
            <p:ph idx="1"/>
          </p:nvPr>
        </p:nvSpPr>
        <p:spPr/>
        <p:txBody>
          <a:bodyPr/>
          <a:lstStyle/>
          <a:p>
            <a:endParaRPr lang="en-US" dirty="0"/>
          </a:p>
          <a:p>
            <a:r>
              <a:rPr lang="en-US" sz="2800" dirty="0"/>
              <a:t>Company will start to spin its wheels, lose focus on the big picture, and hit a wall</a:t>
            </a:r>
          </a:p>
          <a:p>
            <a:endParaRPr lang="en-US" sz="2800" dirty="0"/>
          </a:p>
          <a:p>
            <a:r>
              <a:rPr lang="en-US" sz="2800" dirty="0"/>
              <a:t>New competition will erode your market share</a:t>
            </a:r>
          </a:p>
          <a:p>
            <a:endParaRPr lang="en-US" sz="2800" dirty="0"/>
          </a:p>
          <a:p>
            <a:r>
              <a:rPr lang="en-US" sz="2800" dirty="0"/>
              <a:t>People will return to a reactive crisis mode</a:t>
            </a:r>
          </a:p>
          <a:p>
            <a:endParaRPr lang="en-US" sz="2800" dirty="0"/>
          </a:p>
          <a:p>
            <a:r>
              <a:rPr lang="en-US" sz="2800" dirty="0"/>
              <a:t>Company will spin out of control and become another crash-and-burn victim</a:t>
            </a:r>
          </a:p>
        </p:txBody>
      </p:sp>
    </p:spTree>
    <p:extLst>
      <p:ext uri="{BB962C8B-B14F-4D97-AF65-F5344CB8AC3E}">
        <p14:creationId xmlns:p14="http://schemas.microsoft.com/office/powerpoint/2010/main" val="504037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42942-7714-17E0-F4F7-7ECED46B8A93}"/>
              </a:ext>
            </a:extLst>
          </p:cNvPr>
          <p:cNvSpPr>
            <a:spLocks noGrp="1"/>
          </p:cNvSpPr>
          <p:nvPr>
            <p:ph type="title"/>
          </p:nvPr>
        </p:nvSpPr>
        <p:spPr/>
        <p:txBody>
          <a:bodyPr/>
          <a:lstStyle/>
          <a:p>
            <a:r>
              <a:rPr lang="en-US" sz="3200" dirty="0"/>
              <a:t>Critical Responsibilities-Continuous Growth Stage</a:t>
            </a:r>
          </a:p>
        </p:txBody>
      </p:sp>
      <p:sp>
        <p:nvSpPr>
          <p:cNvPr id="3" name="Content Placeholder 2">
            <a:extLst>
              <a:ext uri="{FF2B5EF4-FFF2-40B4-BE49-F238E27FC236}">
                <a16:creationId xmlns:a16="http://schemas.microsoft.com/office/drawing/2014/main" id="{483FD76D-37DC-3464-FDD4-512C7B31668B}"/>
              </a:ext>
            </a:extLst>
          </p:cNvPr>
          <p:cNvSpPr>
            <a:spLocks noGrp="1"/>
          </p:cNvSpPr>
          <p:nvPr>
            <p:ph idx="1"/>
          </p:nvPr>
        </p:nvSpPr>
        <p:spPr/>
        <p:txBody>
          <a:bodyPr/>
          <a:lstStyle/>
          <a:p>
            <a:endParaRPr lang="en-US" dirty="0"/>
          </a:p>
          <a:p>
            <a:r>
              <a:rPr lang="en-US" sz="2400" dirty="0"/>
              <a:t>Recognize the need for fundamental change and proactively lead the strategic plan</a:t>
            </a:r>
          </a:p>
          <a:p>
            <a:endParaRPr lang="en-US" sz="2400" dirty="0"/>
          </a:p>
          <a:p>
            <a:r>
              <a:rPr lang="en-US" sz="2400" dirty="0"/>
              <a:t>Develop the executive team so each member becomes a company leader</a:t>
            </a:r>
          </a:p>
          <a:p>
            <a:endParaRPr lang="en-US" sz="2400" dirty="0"/>
          </a:p>
          <a:p>
            <a:r>
              <a:rPr lang="en-US" sz="2400" dirty="0"/>
              <a:t>Establish teams for bottom-up planning </a:t>
            </a:r>
          </a:p>
          <a:p>
            <a:endParaRPr lang="en-US" sz="2400" dirty="0"/>
          </a:p>
          <a:p>
            <a:r>
              <a:rPr lang="en-US" sz="2400" dirty="0"/>
              <a:t>Provide the company with an expanded view of the external environment</a:t>
            </a:r>
          </a:p>
          <a:p>
            <a:endParaRPr lang="en-US" sz="2400" dirty="0"/>
          </a:p>
          <a:p>
            <a:r>
              <a:rPr lang="en-US" sz="2400" dirty="0"/>
              <a:t>Find and develop high-level partnerships</a:t>
            </a:r>
          </a:p>
          <a:p>
            <a:endParaRPr lang="en-US" sz="2400" dirty="0"/>
          </a:p>
          <a:p>
            <a:r>
              <a:rPr lang="en-US" sz="2400" dirty="0"/>
              <a:t>Use a written set of core values go guide everyone’s behavior</a:t>
            </a:r>
          </a:p>
        </p:txBody>
      </p:sp>
    </p:spTree>
    <p:extLst>
      <p:ext uri="{BB962C8B-B14F-4D97-AF65-F5344CB8AC3E}">
        <p14:creationId xmlns:p14="http://schemas.microsoft.com/office/powerpoint/2010/main" val="2793281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1739-AA1E-D09B-AAFE-13EC0FF533CC}"/>
              </a:ext>
            </a:extLst>
          </p:cNvPr>
          <p:cNvSpPr>
            <a:spLocks noGrp="1"/>
          </p:cNvSpPr>
          <p:nvPr>
            <p:ph type="title"/>
          </p:nvPr>
        </p:nvSpPr>
        <p:spPr/>
        <p:txBody>
          <a:bodyPr/>
          <a:lstStyle/>
          <a:p>
            <a:r>
              <a:rPr lang="en-US" sz="3600" dirty="0"/>
              <a:t>Personal Changes to Your Leadership Role</a:t>
            </a:r>
          </a:p>
        </p:txBody>
      </p:sp>
      <p:sp>
        <p:nvSpPr>
          <p:cNvPr id="3" name="Content Placeholder 2">
            <a:extLst>
              <a:ext uri="{FF2B5EF4-FFF2-40B4-BE49-F238E27FC236}">
                <a16:creationId xmlns:a16="http://schemas.microsoft.com/office/drawing/2014/main" id="{D0E0EE49-BCD3-7448-1FE5-C88D972C2709}"/>
              </a:ext>
            </a:extLst>
          </p:cNvPr>
          <p:cNvSpPr>
            <a:spLocks noGrp="1"/>
          </p:cNvSpPr>
          <p:nvPr>
            <p:ph idx="1"/>
          </p:nvPr>
        </p:nvSpPr>
        <p:spPr/>
        <p:txBody>
          <a:bodyPr/>
          <a:lstStyle/>
          <a:p>
            <a:endParaRPr lang="en-US" dirty="0"/>
          </a:p>
          <a:p>
            <a:r>
              <a:rPr lang="en-US" sz="2400" dirty="0"/>
              <a:t>Spend your time working on the big picture, not the day-to-day activities</a:t>
            </a:r>
          </a:p>
          <a:p>
            <a:endParaRPr lang="en-US" sz="2400" dirty="0"/>
          </a:p>
          <a:p>
            <a:r>
              <a:rPr lang="en-US" sz="2400" dirty="0"/>
              <a:t>Step out of operations and strategy and culture your main focus</a:t>
            </a:r>
          </a:p>
          <a:p>
            <a:endParaRPr lang="en-US" sz="2400" dirty="0"/>
          </a:p>
          <a:p>
            <a:r>
              <a:rPr lang="en-US" sz="2400" dirty="0"/>
              <a:t>Hold your team accountable for sharing strategic leadership with you</a:t>
            </a:r>
          </a:p>
          <a:p>
            <a:endParaRPr lang="en-US" sz="2400" dirty="0"/>
          </a:p>
          <a:p>
            <a:r>
              <a:rPr lang="en-US" sz="2400" dirty="0"/>
              <a:t>Push for continual reinvention and periodic planning and reorganization </a:t>
            </a:r>
          </a:p>
          <a:p>
            <a:endParaRPr lang="en-US" sz="2400" dirty="0"/>
          </a:p>
          <a:p>
            <a:r>
              <a:rPr lang="en-US" sz="2400" dirty="0"/>
              <a:t>Redefine and constantly develop the culture that will attract and retain the best performers</a:t>
            </a:r>
          </a:p>
        </p:txBody>
      </p:sp>
    </p:spTree>
    <p:extLst>
      <p:ext uri="{BB962C8B-B14F-4D97-AF65-F5344CB8AC3E}">
        <p14:creationId xmlns:p14="http://schemas.microsoft.com/office/powerpoint/2010/main" val="892851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ctrTitle"/>
          </p:nvPr>
        </p:nvSpPr>
        <p:spPr>
          <a:xfrm>
            <a:off x="685800" y="2057400"/>
            <a:ext cx="7772400" cy="1600200"/>
          </a:xfrm>
        </p:spPr>
        <p:txBody>
          <a:bodyPr lIns="90488" tIns="44450" rIns="90488" bIns="44450" anchor="ctr">
            <a:normAutofit/>
          </a:bodyPr>
          <a:lstStyle/>
          <a:p>
            <a:r>
              <a:rPr lang="en-US" altLang="en-US" dirty="0">
                <a:effectLst/>
              </a:rPr>
              <a:t>Keys to Building a Successful Company:  Ask and Find Out</a:t>
            </a:r>
          </a:p>
        </p:txBody>
      </p:sp>
      <p:sp>
        <p:nvSpPr>
          <p:cNvPr id="56321" name="Rectangle 2"/>
          <p:cNvSpPr>
            <a:spLocks noGrp="1" noChangeArrowheads="1"/>
          </p:cNvSpPr>
          <p:nvPr>
            <p:ph type="subTitle" idx="1"/>
          </p:nvPr>
        </p:nvSpPr>
        <p:spPr>
          <a:xfrm>
            <a:off x="685800" y="3703320"/>
            <a:ext cx="7770114" cy="2286000"/>
          </a:xfrm>
        </p:spPr>
        <p:txBody>
          <a:bodyPr lIns="92075" tIns="46038" rIns="92075" bIns="46038" anchor="t">
            <a:normAutofit/>
          </a:bodyPr>
          <a:lstStyle/>
          <a:p>
            <a:pPr>
              <a:lnSpc>
                <a:spcPct val="90000"/>
              </a:lnSpc>
              <a:spcBef>
                <a:spcPct val="0"/>
              </a:spcBef>
              <a:spcAft>
                <a:spcPct val="50000"/>
              </a:spcAft>
              <a:buClr>
                <a:schemeClr val="tx1"/>
              </a:buClr>
              <a:buSzPct val="85000"/>
              <a:buFont typeface="Wingdings" pitchFamily="2" charset="2"/>
              <a:buChar char="§"/>
              <a:tabLst>
                <a:tab pos="685800" algn="l"/>
              </a:tabLst>
            </a:pPr>
            <a:r>
              <a:rPr lang="en-US" altLang="en-US" sz="1500">
                <a:effectLst/>
              </a:rPr>
              <a:t>How effective am I in the CEO role?</a:t>
            </a:r>
          </a:p>
          <a:p>
            <a:pPr>
              <a:lnSpc>
                <a:spcPct val="90000"/>
              </a:lnSpc>
              <a:spcBef>
                <a:spcPct val="0"/>
              </a:spcBef>
              <a:spcAft>
                <a:spcPct val="50000"/>
              </a:spcAft>
              <a:buClr>
                <a:schemeClr val="tx1"/>
              </a:buClr>
              <a:buSzPct val="85000"/>
              <a:buFont typeface="Wingdings" pitchFamily="2" charset="2"/>
              <a:buChar char="§"/>
              <a:tabLst>
                <a:tab pos="685800" algn="l"/>
              </a:tabLst>
            </a:pPr>
            <a:endParaRPr lang="en-US" altLang="en-US" sz="1500">
              <a:effectLst/>
            </a:endParaRPr>
          </a:p>
          <a:p>
            <a:pPr>
              <a:lnSpc>
                <a:spcPct val="90000"/>
              </a:lnSpc>
              <a:spcBef>
                <a:spcPct val="0"/>
              </a:spcBef>
              <a:spcAft>
                <a:spcPct val="50000"/>
              </a:spcAft>
              <a:buClr>
                <a:schemeClr val="tx1"/>
              </a:buClr>
              <a:buSzPct val="85000"/>
              <a:buFont typeface="Wingdings" pitchFamily="2" charset="2"/>
              <a:buChar char="§"/>
              <a:tabLst>
                <a:tab pos="685800" algn="l"/>
              </a:tabLst>
            </a:pPr>
            <a:r>
              <a:rPr lang="en-US" altLang="en-US" sz="1500">
                <a:effectLst/>
              </a:rPr>
              <a:t>How effective is my planning process and plan?</a:t>
            </a:r>
          </a:p>
          <a:p>
            <a:pPr>
              <a:lnSpc>
                <a:spcPct val="90000"/>
              </a:lnSpc>
              <a:spcBef>
                <a:spcPct val="0"/>
              </a:spcBef>
              <a:spcAft>
                <a:spcPct val="50000"/>
              </a:spcAft>
              <a:buClr>
                <a:schemeClr val="tx1"/>
              </a:buClr>
              <a:buSzPct val="85000"/>
              <a:buFont typeface="Wingdings" pitchFamily="2" charset="2"/>
              <a:buChar char="§"/>
              <a:tabLst>
                <a:tab pos="685800" algn="l"/>
              </a:tabLst>
            </a:pPr>
            <a:endParaRPr lang="en-US" altLang="en-US" sz="1500">
              <a:effectLst/>
            </a:endParaRPr>
          </a:p>
          <a:p>
            <a:pPr>
              <a:lnSpc>
                <a:spcPct val="90000"/>
              </a:lnSpc>
              <a:spcBef>
                <a:spcPct val="0"/>
              </a:spcBef>
              <a:spcAft>
                <a:spcPct val="50000"/>
              </a:spcAft>
              <a:buClr>
                <a:schemeClr val="tx1"/>
              </a:buClr>
              <a:buSzPct val="85000"/>
              <a:buFont typeface="Wingdings" pitchFamily="2" charset="2"/>
              <a:buChar char="§"/>
              <a:tabLst>
                <a:tab pos="685800" algn="l"/>
              </a:tabLst>
            </a:pPr>
            <a:r>
              <a:rPr lang="en-US" altLang="en-US" sz="1500">
                <a:effectLst/>
              </a:rPr>
              <a:t>How effective is our culture in supporting our plan?</a:t>
            </a:r>
          </a:p>
          <a:p>
            <a:pPr>
              <a:lnSpc>
                <a:spcPct val="90000"/>
              </a:lnSpc>
              <a:spcBef>
                <a:spcPct val="0"/>
              </a:spcBef>
              <a:spcAft>
                <a:spcPct val="50000"/>
              </a:spcAft>
              <a:buClr>
                <a:schemeClr val="tx1"/>
              </a:buClr>
              <a:buSzPct val="85000"/>
              <a:buFont typeface="Wingdings" pitchFamily="2" charset="2"/>
              <a:buChar char="§"/>
              <a:tabLst>
                <a:tab pos="685800" algn="l"/>
              </a:tabLst>
            </a:pPr>
            <a:endParaRPr lang="en-US" altLang="en-US" sz="1500">
              <a:effectLst/>
            </a:endParaRPr>
          </a:p>
          <a:p>
            <a:pPr>
              <a:lnSpc>
                <a:spcPct val="90000"/>
              </a:lnSpc>
              <a:spcBef>
                <a:spcPct val="0"/>
              </a:spcBef>
              <a:spcAft>
                <a:spcPct val="50000"/>
              </a:spcAft>
              <a:buClr>
                <a:schemeClr val="tx1"/>
              </a:buClr>
              <a:buSzPct val="85000"/>
              <a:buFont typeface="Wingdings" pitchFamily="2" charset="2"/>
              <a:buChar char="§"/>
              <a:tabLst>
                <a:tab pos="685800" algn="l"/>
              </a:tabLst>
            </a:pPr>
            <a:r>
              <a:rPr lang="en-US" altLang="en-US" sz="1500">
                <a:effectLst/>
              </a:rPr>
              <a:t>How effective is my team as company leaders?</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Summary and Discussion Insight</a:t>
            </a:r>
          </a:p>
        </p:txBody>
      </p:sp>
      <p:sp>
        <p:nvSpPr>
          <p:cNvPr id="3" name="Content Placeholder 2"/>
          <p:cNvSpPr>
            <a:spLocks noGrp="1"/>
          </p:cNvSpPr>
          <p:nvPr>
            <p:ph idx="1"/>
          </p:nvPr>
        </p:nvSpPr>
        <p:spPr/>
        <p:txBody>
          <a:bodyPr/>
          <a:lstStyle/>
          <a:p>
            <a:pPr>
              <a:buClr>
                <a:schemeClr val="tx1"/>
              </a:buClr>
            </a:pPr>
            <a:r>
              <a:rPr lang="en-US" sz="2800" dirty="0"/>
              <a:t>Successful companies move from an initial startup through three stages of growth.</a:t>
            </a:r>
          </a:p>
          <a:p>
            <a:pPr>
              <a:buClr>
                <a:schemeClr val="tx1"/>
              </a:buClr>
            </a:pPr>
            <a:r>
              <a:rPr lang="en-US" sz="2800" dirty="0"/>
              <a:t>As the company grows, new CEO’s and the executive team must evolve with the company (many can’t make the transition).</a:t>
            </a:r>
          </a:p>
          <a:p>
            <a:pPr>
              <a:buClr>
                <a:schemeClr val="tx1"/>
              </a:buClr>
            </a:pPr>
            <a:r>
              <a:rPr lang="en-US" sz="2800" dirty="0"/>
              <a:t>The CEO should prepare by studying the “territory” in order to recognize the “red flags” of turbulence.</a:t>
            </a:r>
          </a:p>
          <a:p>
            <a:pPr>
              <a:buClr>
                <a:schemeClr val="tx1"/>
              </a:buClr>
            </a:pPr>
            <a:r>
              <a:rPr lang="en-US" sz="2800" dirty="0"/>
              <a:t>The keys to building a successful company-know your role as the CEO as the company matures.</a:t>
            </a:r>
          </a:p>
        </p:txBody>
      </p:sp>
      <p:sp>
        <p:nvSpPr>
          <p:cNvPr id="5" name="Slide Number Placeholder 4"/>
          <p:cNvSpPr>
            <a:spLocks noGrp="1"/>
          </p:cNvSpPr>
          <p:nvPr>
            <p:ph type="sldNum" sz="quarter" idx="4294967295"/>
          </p:nvPr>
        </p:nvSpPr>
        <p:spPr>
          <a:xfrm>
            <a:off x="7010400" y="6248400"/>
            <a:ext cx="2133600" cy="476250"/>
          </a:xfrm>
          <a:prstGeom prst="rect">
            <a:avLst/>
          </a:prstGeom>
        </p:spPr>
        <p:txBody>
          <a:bodyPr/>
          <a:lstStyle/>
          <a:p>
            <a:pPr>
              <a:defRPr/>
            </a:pPr>
            <a:fld id="{2A25B96F-3CF6-4485-B55B-5111F9C4C966}" type="slidenum">
              <a:rPr lang="en-US" smtClean="0"/>
              <a:pPr>
                <a:defRPr/>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Entrepreneurial Leadership&#10;The Board – Essential Team Member"/>
          <p:cNvSpPr>
            <a:spLocks noGrp="1"/>
          </p:cNvSpPr>
          <p:nvPr>
            <p:ph type="ctrTitle"/>
          </p:nvPr>
        </p:nvSpPr>
        <p:spPr/>
        <p:txBody>
          <a:bodyPr/>
          <a:lstStyle/>
          <a:p>
            <a:r>
              <a:rPr lang="en-US" sz="4000" dirty="0"/>
              <a:t>Entrepreneurial Leadership</a:t>
            </a:r>
            <a:br>
              <a:rPr lang="en-US" sz="4000" dirty="0"/>
            </a:br>
            <a:r>
              <a:rPr lang="en-US" sz="4000" dirty="0"/>
              <a:t>The Board – Essential Team Member</a:t>
            </a:r>
          </a:p>
        </p:txBody>
      </p:sp>
      <p:sp>
        <p:nvSpPr>
          <p:cNvPr id="4" name="Subtitle 3"/>
          <p:cNvSpPr>
            <a:spLocks noGrp="1"/>
          </p:cNvSpPr>
          <p:nvPr>
            <p:ph type="subTitle" idx="1"/>
          </p:nvPr>
        </p:nvSpPr>
        <p:spPr/>
        <p:txBody>
          <a:bodyPr/>
          <a:lstStyle/>
          <a:p>
            <a:endParaRPr lang="en-US"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Overview</a:t>
            </a:r>
          </a:p>
        </p:txBody>
      </p:sp>
      <p:sp>
        <p:nvSpPr>
          <p:cNvPr id="3" name="Content Placeholder 2"/>
          <p:cNvSpPr>
            <a:spLocks noGrp="1"/>
          </p:cNvSpPr>
          <p:nvPr>
            <p:ph idx="1"/>
          </p:nvPr>
        </p:nvSpPr>
        <p:spPr/>
        <p:txBody>
          <a:bodyPr/>
          <a:lstStyle/>
          <a:p>
            <a:pPr>
              <a:buClr>
                <a:schemeClr val="tx1"/>
              </a:buClr>
            </a:pPr>
            <a:endParaRPr lang="en-US" sz="2800" dirty="0"/>
          </a:p>
          <a:p>
            <a:pPr>
              <a:buClr>
                <a:schemeClr val="tx1"/>
              </a:buClr>
            </a:pPr>
            <a:r>
              <a:rPr lang="en-US" sz="2800" dirty="0"/>
              <a:t>What is the role of the board?</a:t>
            </a:r>
          </a:p>
          <a:p>
            <a:pPr>
              <a:buClr>
                <a:schemeClr val="tx1"/>
              </a:buClr>
            </a:pPr>
            <a:r>
              <a:rPr lang="en-US" sz="2800" dirty="0"/>
              <a:t>What attributes are important for good board members?</a:t>
            </a:r>
          </a:p>
          <a:p>
            <a:pPr>
              <a:buClr>
                <a:schemeClr val="tx1"/>
              </a:buClr>
            </a:pPr>
            <a:r>
              <a:rPr lang="en-US" sz="2800" dirty="0"/>
              <a:t>What is the relationship of the CEO to the Board?</a:t>
            </a:r>
          </a:p>
          <a:p>
            <a:pPr>
              <a:buClr>
                <a:schemeClr val="tx1"/>
              </a:buClr>
            </a:pPr>
            <a:r>
              <a:rPr lang="en-US" sz="2800" dirty="0"/>
              <a:t>Who provides the leadership to a new venture board?</a:t>
            </a:r>
          </a:p>
          <a:p>
            <a:pPr>
              <a:buClr>
                <a:schemeClr val="tx1"/>
              </a:buClr>
            </a:pPr>
            <a:r>
              <a:rPr lang="en-US" sz="2800" dirty="0"/>
              <a:t>How should the board evolve as the company grows?</a:t>
            </a:r>
          </a:p>
          <a:p>
            <a:pPr>
              <a:buClr>
                <a:schemeClr val="tx1"/>
              </a:buClr>
            </a:pPr>
            <a:r>
              <a:rPr lang="en-US" sz="2800" dirty="0"/>
              <a:t>How often should a new venture board meet and communicate?</a:t>
            </a:r>
          </a:p>
          <a:p>
            <a:pPr>
              <a:buClr>
                <a:schemeClr val="tx1"/>
              </a:buClr>
            </a:pPr>
            <a:r>
              <a:rPr lang="en-US" sz="2800" dirty="0"/>
              <a:t>What topics should a board meeting  cover? </a:t>
            </a:r>
          </a:p>
        </p:txBody>
      </p:sp>
      <p:sp>
        <p:nvSpPr>
          <p:cNvPr id="5" name="Slide Number Placeholder 4"/>
          <p:cNvSpPr>
            <a:spLocks noGrp="1"/>
          </p:cNvSpPr>
          <p:nvPr>
            <p:ph type="sldNum" sz="quarter" idx="4294967295"/>
          </p:nvPr>
        </p:nvSpPr>
        <p:spPr>
          <a:xfrm>
            <a:off x="7010400" y="6248400"/>
            <a:ext cx="2133600" cy="476250"/>
          </a:xfrm>
          <a:prstGeom prst="rect">
            <a:avLst/>
          </a:prstGeom>
        </p:spPr>
        <p:txBody>
          <a:bodyPr/>
          <a:lstStyle/>
          <a:p>
            <a:pPr>
              <a:defRPr/>
            </a:pPr>
            <a:fld id="{2A25B96F-3CF6-4485-B55B-5111F9C4C966}" type="slidenum">
              <a:rPr lang="en-US" smtClean="0"/>
              <a:pPr>
                <a:defRPr/>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rrowheads="1"/>
          </p:cNvSpPr>
          <p:nvPr>
            <p:ph type="title"/>
          </p:nvPr>
        </p:nvSpPr>
        <p:spPr>
          <a:noFill/>
        </p:spPr>
        <p:txBody>
          <a:bodyPr/>
          <a:lstStyle/>
          <a:p>
            <a:r>
              <a:rPr lang="en-US" sz="4400" dirty="0">
                <a:effectLst/>
              </a:rPr>
              <a:t>Key to Success</a:t>
            </a:r>
          </a:p>
        </p:txBody>
      </p:sp>
      <p:sp>
        <p:nvSpPr>
          <p:cNvPr id="62466" name="Rectangle 3"/>
          <p:cNvSpPr>
            <a:spLocks noGrp="1" noChangeArrowheads="1"/>
          </p:cNvSpPr>
          <p:nvPr>
            <p:ph idx="1"/>
          </p:nvPr>
        </p:nvSpPr>
        <p:spPr>
          <a:noFill/>
        </p:spPr>
        <p:txBody>
          <a:bodyPr/>
          <a:lstStyle/>
          <a:p>
            <a:pPr marL="0" indent="0">
              <a:lnSpc>
                <a:spcPct val="90000"/>
              </a:lnSpc>
              <a:buClr>
                <a:schemeClr val="tx1"/>
              </a:buClr>
              <a:buFont typeface="Wingdings" pitchFamily="2" charset="2"/>
              <a:buNone/>
            </a:pPr>
            <a:r>
              <a:rPr lang="en-US" sz="2800">
                <a:effectLst/>
              </a:rPr>
              <a:t>Since a company’s Board of Directors is one of the most strategic Resources at the CEOs disposal, it is imperative that the relationship is a strong one, based upon open and honest communication; robust debate etc.</a:t>
            </a:r>
          </a:p>
          <a:p>
            <a:pPr marL="0" indent="0">
              <a:lnSpc>
                <a:spcPct val="90000"/>
              </a:lnSpc>
              <a:buClr>
                <a:schemeClr val="tx1"/>
              </a:buClr>
              <a:buFont typeface="Wingdings" pitchFamily="2" charset="2"/>
              <a:buNone/>
            </a:pPr>
            <a:endParaRPr lang="en-US" sz="2800">
              <a:effectLst/>
            </a:endParaRPr>
          </a:p>
          <a:p>
            <a:pPr marL="0" indent="0">
              <a:lnSpc>
                <a:spcPct val="90000"/>
              </a:lnSpc>
              <a:buClr>
                <a:schemeClr val="tx1"/>
              </a:buClr>
              <a:buFont typeface="Wingdings" pitchFamily="2" charset="2"/>
              <a:buNone/>
            </a:pPr>
            <a:r>
              <a:rPr lang="en-US" sz="2800">
                <a:effectLst/>
              </a:rPr>
              <a:t>The Harvard business Review article, “</a:t>
            </a:r>
            <a:r>
              <a:rPr lang="en-US" sz="2800" u="sng">
                <a:effectLst/>
              </a:rPr>
              <a:t>What Makes Great Boards Great</a:t>
            </a:r>
            <a:r>
              <a:rPr lang="en-US" sz="2800">
                <a:effectLst/>
              </a:rPr>
              <a:t>” underlines the CEO’s responsibility to ‘manage’ the BOD in such a way to ensure it is the most effective one possible.</a:t>
            </a:r>
          </a:p>
          <a:p>
            <a:pPr marL="0" indent="0">
              <a:lnSpc>
                <a:spcPct val="90000"/>
              </a:lnSpc>
              <a:buClr>
                <a:schemeClr val="tx1"/>
              </a:buClr>
              <a:buFont typeface="Wingdings" pitchFamily="2" charset="2"/>
              <a:buNone/>
            </a:pPr>
            <a:endParaRPr lang="en-US" sz="1200">
              <a:effectLst/>
            </a:endParaRPr>
          </a:p>
          <a:p>
            <a:pPr marL="0" indent="0">
              <a:lnSpc>
                <a:spcPct val="90000"/>
              </a:lnSpc>
              <a:buClr>
                <a:schemeClr val="tx1"/>
              </a:buClr>
              <a:buFont typeface="Wingdings" pitchFamily="2" charset="2"/>
              <a:buNone/>
            </a:pPr>
            <a:endParaRPr lang="en-US" sz="1200">
              <a:effectLst/>
            </a:endParaRPr>
          </a:p>
          <a:p>
            <a:pPr marL="0" indent="0">
              <a:lnSpc>
                <a:spcPct val="90000"/>
              </a:lnSpc>
              <a:buClr>
                <a:schemeClr val="tx1"/>
              </a:buClr>
              <a:buFont typeface="Wingdings" pitchFamily="2" charset="2"/>
              <a:buNone/>
            </a:pPr>
            <a:r>
              <a:rPr lang="en-US" sz="1800">
                <a:effectLst/>
              </a:rPr>
              <a:t>http://harvardbusinessonline.hbsp.harvard.edu/enterprise_implicit_login.jhtml?login=SEV020603&amp;password=SEV020603</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rrowheads="1"/>
          </p:cNvSpPr>
          <p:nvPr>
            <p:ph type="title"/>
          </p:nvPr>
        </p:nvSpPr>
        <p:spPr>
          <a:xfrm>
            <a:off x="226314" y="301752"/>
            <a:ext cx="8689086" cy="685800"/>
          </a:xfrm>
        </p:spPr>
        <p:txBody>
          <a:bodyPr anchor="ctr">
            <a:normAutofit/>
          </a:bodyPr>
          <a:lstStyle/>
          <a:p>
            <a:r>
              <a:rPr lang="en-US" sz="4400" dirty="0" err="1">
                <a:effectLst/>
              </a:rPr>
              <a:t>BoD</a:t>
            </a:r>
            <a:r>
              <a:rPr lang="en-US" sz="4400" dirty="0">
                <a:effectLst/>
              </a:rPr>
              <a:t> Overview</a:t>
            </a:r>
          </a:p>
        </p:txBody>
      </p:sp>
      <p:sp>
        <p:nvSpPr>
          <p:cNvPr id="64514" name="Rectangle 3"/>
          <p:cNvSpPr>
            <a:spLocks noGrp="1" noChangeArrowheads="1"/>
          </p:cNvSpPr>
          <p:nvPr>
            <p:ph idx="1"/>
          </p:nvPr>
        </p:nvSpPr>
        <p:spPr>
          <a:xfrm>
            <a:off x="226314" y="1051560"/>
            <a:ext cx="8689086" cy="4937760"/>
          </a:xfrm>
        </p:spPr>
        <p:txBody>
          <a:bodyPr>
            <a:normAutofit/>
          </a:bodyPr>
          <a:lstStyle/>
          <a:p>
            <a:pPr marL="0" indent="0">
              <a:spcAft>
                <a:spcPts val="600"/>
              </a:spcAft>
              <a:buClr>
                <a:schemeClr val="tx1"/>
              </a:buClr>
              <a:buFont typeface="Wingdings" pitchFamily="2" charset="2"/>
              <a:buNone/>
            </a:pPr>
            <a:r>
              <a:rPr lang="en-US" sz="1600" b="1">
                <a:effectLst/>
              </a:rPr>
              <a:t>Board of Directors Value:  The BoD Meeting</a:t>
            </a:r>
          </a:p>
          <a:p>
            <a:pPr marL="0" indent="0">
              <a:spcAft>
                <a:spcPts val="600"/>
              </a:spcAft>
              <a:buClr>
                <a:schemeClr val="tx1"/>
              </a:buClr>
              <a:buFont typeface="Wingdings" pitchFamily="2" charset="2"/>
              <a:buNone/>
            </a:pPr>
            <a:r>
              <a:rPr lang="en-US" sz="1600">
                <a:effectLst/>
              </a:rPr>
              <a:t>BoD members can amplify the company executive team’s effectiveness.  Startups live or die based on their ability to execute against their strategies.  Ensuring BoD meetings are as effective as possible is an important component of your success.  Focus discussions on the most important topics.  Engage your BoD in driving the company and solving tough issues, making hard decisions.  Work those issues, make decisions, don’t just disseminate information and assess execution against the plans (strategic and annual operating).</a:t>
            </a:r>
          </a:p>
          <a:p>
            <a:pPr marL="0" indent="0">
              <a:spcAft>
                <a:spcPts val="600"/>
              </a:spcAft>
              <a:buClr>
                <a:schemeClr val="tx1"/>
              </a:buClr>
              <a:buFont typeface="Wingdings" pitchFamily="2" charset="2"/>
              <a:buNone/>
            </a:pPr>
            <a:endParaRPr lang="en-US" sz="1600">
              <a:effectLst/>
            </a:endParaRPr>
          </a:p>
          <a:p>
            <a:pPr marL="0" indent="0">
              <a:spcAft>
                <a:spcPts val="600"/>
              </a:spcAft>
              <a:buClr>
                <a:schemeClr val="tx1"/>
              </a:buClr>
              <a:buFont typeface="Wingdings" pitchFamily="2" charset="2"/>
              <a:buNone/>
            </a:pPr>
            <a:r>
              <a:rPr lang="en-US" sz="1600">
                <a:effectLst/>
              </a:rPr>
              <a:t>It is also important to expose the BoD members to key members of the company’s management team.  This is helpful both to the BoD as well as to the development of the team.  This is an opportunity to engage the BoD in making tough decisions and to inform and educate your board members on your technology choices, company positioning, strategy, competitive challenges, partnering strategy, etc.  Leverage the management team’s efforts.  Scheduled executive staff meetings just before a BoD meeting, so reports do not have to be prepared twice by the functional VPs and their teams.</a:t>
            </a:r>
          </a:p>
          <a:p>
            <a:pPr marL="0" indent="0">
              <a:spcAft>
                <a:spcPts val="600"/>
              </a:spcAft>
              <a:buClr>
                <a:schemeClr val="tx1"/>
              </a:buClr>
              <a:buFont typeface="Wingdings" pitchFamily="2" charset="2"/>
              <a:buNone/>
            </a:pPr>
            <a:endParaRPr lang="en-US" sz="1600">
              <a:effectLst/>
            </a:endParaRPr>
          </a:p>
          <a:p>
            <a:pPr marL="0" indent="0">
              <a:spcAft>
                <a:spcPts val="600"/>
              </a:spcAft>
              <a:buClr>
                <a:schemeClr val="tx1"/>
              </a:buClr>
              <a:buFont typeface="Wingdings" pitchFamily="2" charset="2"/>
              <a:buNone/>
            </a:pPr>
            <a:r>
              <a:rPr lang="en-US" sz="1600">
                <a:effectLst/>
              </a:rPr>
              <a:t>The BoD meeting is not a detailed operational review, nor is it an extended executive staff meeting.  Pull together only those functional reports that pertain to the issues you wish to discuss at the board meeting.  Examples of important issues might be a change in production direction, a new channel strategy, etc.  However, do schedule formal reviews for each of the functional departments (Engineering, Marketing, Sales, HR, Finance, etc.) on rolling calendar.</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rrowheads="1"/>
          </p:cNvSpPr>
          <p:nvPr>
            <p:ph type="title"/>
          </p:nvPr>
        </p:nvSpPr>
        <p:spPr>
          <a:xfrm>
            <a:off x="226314" y="301752"/>
            <a:ext cx="8689086" cy="685800"/>
          </a:xfrm>
        </p:spPr>
        <p:txBody>
          <a:bodyPr anchor="ctr">
            <a:normAutofit/>
          </a:bodyPr>
          <a:lstStyle/>
          <a:p>
            <a:r>
              <a:rPr lang="en-US" sz="4400" dirty="0" err="1">
                <a:effectLst/>
              </a:rPr>
              <a:t>BoD</a:t>
            </a:r>
            <a:r>
              <a:rPr lang="en-US" sz="4400" dirty="0">
                <a:effectLst/>
              </a:rPr>
              <a:t> Overview (cont’d)</a:t>
            </a:r>
          </a:p>
        </p:txBody>
      </p:sp>
      <p:sp>
        <p:nvSpPr>
          <p:cNvPr id="66562" name="Rectangle 3"/>
          <p:cNvSpPr>
            <a:spLocks noGrp="1" noChangeArrowheads="1"/>
          </p:cNvSpPr>
          <p:nvPr>
            <p:ph idx="1"/>
          </p:nvPr>
        </p:nvSpPr>
        <p:spPr>
          <a:xfrm>
            <a:off x="226314" y="1051560"/>
            <a:ext cx="8689086" cy="4937760"/>
          </a:xfrm>
        </p:spPr>
        <p:txBody>
          <a:bodyPr>
            <a:normAutofit/>
          </a:bodyPr>
          <a:lstStyle/>
          <a:p>
            <a:pPr marL="0" indent="0">
              <a:spcAft>
                <a:spcPts val="600"/>
              </a:spcAft>
              <a:buClr>
                <a:schemeClr val="tx1"/>
              </a:buClr>
              <a:buFont typeface="Wingdings" pitchFamily="2" charset="2"/>
              <a:buNone/>
            </a:pPr>
            <a:r>
              <a:rPr lang="en-US" sz="1600" b="1">
                <a:effectLst/>
              </a:rPr>
              <a:t>The Board Package:  A Meeting Primer, Not a Detailed Chronicle of Company Events</a:t>
            </a:r>
          </a:p>
          <a:p>
            <a:pPr marL="0" indent="0">
              <a:spcAft>
                <a:spcPts val="600"/>
              </a:spcAft>
              <a:buClr>
                <a:schemeClr val="tx1"/>
              </a:buClr>
              <a:buFont typeface="Wingdings" pitchFamily="2" charset="2"/>
              <a:buNone/>
            </a:pPr>
            <a:r>
              <a:rPr lang="en-US" sz="1600">
                <a:effectLst/>
              </a:rPr>
              <a:t>There are a number of options for bringing our BoD up-to-speed on events since the last meeting.  Informal contact with BoD members to discuss major issues throughout the year is the most effective means of ensuring that they are fully engaged and that the company gets the full benefit of their directorship.  All directors hate to be surprised at the board meeting.  The BoD package should arrive enough in advance of the meeting date to allow members an opportunity to review the company’s progress prior to the meeting.  To enable time for this review, but also to ensure that the material is fully up to date, e-mail or FedEx a BoD package at least two days before the BoD meeting.  Use the package as an opportunity to pre-brief the BoD members of specific topics scheduled for discussion at the meeting with which you would like assistance.</a:t>
            </a:r>
          </a:p>
          <a:p>
            <a:pPr marL="0" indent="0">
              <a:spcAft>
                <a:spcPts val="600"/>
              </a:spcAft>
              <a:buClr>
                <a:schemeClr val="tx1"/>
              </a:buClr>
              <a:buFont typeface="Wingdings" pitchFamily="2" charset="2"/>
              <a:buNone/>
            </a:pPr>
            <a:endParaRPr lang="en-US" sz="1600">
              <a:effectLst/>
            </a:endParaRPr>
          </a:p>
          <a:p>
            <a:pPr marL="0" indent="0">
              <a:spcAft>
                <a:spcPts val="600"/>
              </a:spcAft>
              <a:buClr>
                <a:schemeClr val="tx1"/>
              </a:buClr>
              <a:buFont typeface="Wingdings" pitchFamily="2" charset="2"/>
              <a:buNone/>
            </a:pPr>
            <a:r>
              <a:rPr lang="en-US" sz="1600" b="1">
                <a:effectLst/>
              </a:rPr>
              <a:t>Board Agenda Items</a:t>
            </a:r>
          </a:p>
          <a:p>
            <a:pPr marL="0" indent="0">
              <a:spcAft>
                <a:spcPts val="600"/>
              </a:spcAft>
              <a:buClr>
                <a:schemeClr val="tx1"/>
              </a:buClr>
              <a:buFont typeface="Wingdings" pitchFamily="2" charset="2"/>
              <a:buNone/>
            </a:pPr>
            <a:r>
              <a:rPr lang="en-US" sz="1600">
                <a:effectLst/>
              </a:rPr>
              <a:t>It is critical that the CEO balances a presentation of short-term results (performance against plan goals, cash utilization, revenue generation, etc.) with a look at longer-term strategic issues.</a:t>
            </a:r>
          </a:p>
          <a:p>
            <a:pPr marL="0" indent="0">
              <a:spcAft>
                <a:spcPts val="600"/>
              </a:spcAft>
              <a:buClr>
                <a:schemeClr val="tx1"/>
              </a:buClr>
              <a:buFont typeface="Wingdings" pitchFamily="2" charset="2"/>
              <a:buNone/>
            </a:pPr>
            <a:endParaRPr lang="en-US" sz="1600">
              <a:effectLst/>
            </a:endParaRPr>
          </a:p>
          <a:p>
            <a:pPr marL="0" indent="0">
              <a:spcAft>
                <a:spcPts val="600"/>
              </a:spcAft>
              <a:buClr>
                <a:schemeClr val="tx1"/>
              </a:buClr>
              <a:buFont typeface="Wingdings" pitchFamily="2" charset="2"/>
              <a:buNone/>
            </a:pPr>
            <a:r>
              <a:rPr lang="en-US" sz="1600">
                <a:effectLst/>
              </a:rPr>
              <a:t>Remember you are in a partnership with your directors – a partnership based on trust, respect and open communications.  Overtly seek your BoD’s feedback and guidance both inside and outside of the board meetings.  In return, BoD members provide advice on company direction, make customer and partner introductions, help assess appropriate business models and financing strategies and assess new talent for the company.</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rrowheads="1"/>
          </p:cNvSpPr>
          <p:nvPr>
            <p:ph type="title"/>
          </p:nvPr>
        </p:nvSpPr>
        <p:spPr>
          <a:noFill/>
        </p:spPr>
        <p:txBody>
          <a:bodyPr lIns="92075" tIns="46038" rIns="92075" bIns="46038" anchor="t"/>
          <a:lstStyle/>
          <a:p>
            <a:r>
              <a:rPr lang="en-US" altLang="en-US" sz="4400" dirty="0">
                <a:effectLst/>
              </a:rPr>
              <a:t>Transform or Die</a:t>
            </a:r>
          </a:p>
        </p:txBody>
      </p:sp>
      <p:sp>
        <p:nvSpPr>
          <p:cNvPr id="2" name="Content Placeholder 1" descr="Transform or Die image">
            <a:extLst>
              <a:ext uri="{FF2B5EF4-FFF2-40B4-BE49-F238E27FC236}">
                <a16:creationId xmlns:a16="http://schemas.microsoft.com/office/drawing/2014/main" id="{DEED2B1D-FAB0-4197-B75B-588C5DCB0067}"/>
              </a:ext>
            </a:extLst>
          </p:cNvPr>
          <p:cNvSpPr>
            <a:spLocks noGrp="1"/>
          </p:cNvSpPr>
          <p:nvPr>
            <p:ph idx="1"/>
          </p:nvPr>
        </p:nvSpPr>
        <p:spPr/>
        <p:txBody>
          <a:bodyPr/>
          <a:lstStyle/>
          <a:p>
            <a:endParaRPr lang="en-US" dirty="0"/>
          </a:p>
        </p:txBody>
      </p:sp>
      <p:sp>
        <p:nvSpPr>
          <p:cNvPr id="19458" name="Oval 3"/>
          <p:cNvSpPr>
            <a:spLocks noChangeArrowheads="1"/>
          </p:cNvSpPr>
          <p:nvPr/>
        </p:nvSpPr>
        <p:spPr bwMode="auto">
          <a:xfrm>
            <a:off x="1608138" y="5168900"/>
            <a:ext cx="165100" cy="152400"/>
          </a:xfrm>
          <a:prstGeom prst="ellipse">
            <a:avLst/>
          </a:prstGeom>
          <a:solidFill>
            <a:srgbClr val="00FF00"/>
          </a:solidFill>
          <a:ln w="12700">
            <a:solidFill>
              <a:srgbClr val="006666"/>
            </a:solidFill>
            <a:round/>
            <a:headEnd/>
            <a:tailEnd/>
          </a:ln>
        </p:spPr>
        <p:txBody>
          <a:bodyPr wrap="none" anchor="ctr"/>
          <a:lstStyle/>
          <a:p>
            <a:endParaRPr lang="en-US"/>
          </a:p>
        </p:txBody>
      </p:sp>
      <p:sp>
        <p:nvSpPr>
          <p:cNvPr id="19459" name="Freeform 4"/>
          <p:cNvSpPr>
            <a:spLocks/>
          </p:cNvSpPr>
          <p:nvPr/>
        </p:nvSpPr>
        <p:spPr bwMode="auto">
          <a:xfrm>
            <a:off x="2146300" y="4572000"/>
            <a:ext cx="3114675" cy="1941513"/>
          </a:xfrm>
          <a:custGeom>
            <a:avLst/>
            <a:gdLst>
              <a:gd name="T0" fmla="*/ 0 w 1962"/>
              <a:gd name="T1" fmla="*/ 2147483647 h 1223"/>
              <a:gd name="T2" fmla="*/ 2147483647 w 1962"/>
              <a:gd name="T3" fmla="*/ 2147483647 h 1223"/>
              <a:gd name="T4" fmla="*/ 2147483647 w 1962"/>
              <a:gd name="T5" fmla="*/ 2147483647 h 1223"/>
              <a:gd name="T6" fmla="*/ 2147483647 w 1962"/>
              <a:gd name="T7" fmla="*/ 2147483647 h 1223"/>
              <a:gd name="T8" fmla="*/ 2147483647 w 1962"/>
              <a:gd name="T9" fmla="*/ 2147483647 h 1223"/>
              <a:gd name="T10" fmla="*/ 2147483647 w 1962"/>
              <a:gd name="T11" fmla="*/ 2147483647 h 1223"/>
              <a:gd name="T12" fmla="*/ 2147483647 w 1962"/>
              <a:gd name="T13" fmla="*/ 2147483647 h 1223"/>
              <a:gd name="T14" fmla="*/ 2147483647 w 1962"/>
              <a:gd name="T15" fmla="*/ 2147483647 h 1223"/>
              <a:gd name="T16" fmla="*/ 2147483647 w 1962"/>
              <a:gd name="T17" fmla="*/ 2147483647 h 1223"/>
              <a:gd name="T18" fmla="*/ 2147483647 w 1962"/>
              <a:gd name="T19" fmla="*/ 2147483647 h 1223"/>
              <a:gd name="T20" fmla="*/ 2147483647 w 1962"/>
              <a:gd name="T21" fmla="*/ 2147483647 h 1223"/>
              <a:gd name="T22" fmla="*/ 2147483647 w 1962"/>
              <a:gd name="T23" fmla="*/ 2147483647 h 1223"/>
              <a:gd name="T24" fmla="*/ 2147483647 w 1962"/>
              <a:gd name="T25" fmla="*/ 2147483647 h 1223"/>
              <a:gd name="T26" fmla="*/ 2147483647 w 1962"/>
              <a:gd name="T27" fmla="*/ 2147483647 h 1223"/>
              <a:gd name="T28" fmla="*/ 2147483647 w 1962"/>
              <a:gd name="T29" fmla="*/ 2147483647 h 1223"/>
              <a:gd name="T30" fmla="*/ 2147483647 w 1962"/>
              <a:gd name="T31" fmla="*/ 2147483647 h 1223"/>
              <a:gd name="T32" fmla="*/ 2147483647 w 1962"/>
              <a:gd name="T33" fmla="*/ 2147483647 h 1223"/>
              <a:gd name="T34" fmla="*/ 2147483647 w 1962"/>
              <a:gd name="T35" fmla="*/ 2147483647 h 1223"/>
              <a:gd name="T36" fmla="*/ 2147483647 w 1962"/>
              <a:gd name="T37" fmla="*/ 2147483647 h 1223"/>
              <a:gd name="T38" fmla="*/ 2147483647 w 1962"/>
              <a:gd name="T39" fmla="*/ 2147483647 h 1223"/>
              <a:gd name="T40" fmla="*/ 2147483647 w 1962"/>
              <a:gd name="T41" fmla="*/ 2147483647 h 1223"/>
              <a:gd name="T42" fmla="*/ 2147483647 w 1962"/>
              <a:gd name="T43" fmla="*/ 2147483647 h 1223"/>
              <a:gd name="T44" fmla="*/ 2147483647 w 1962"/>
              <a:gd name="T45" fmla="*/ 2147483647 h 1223"/>
              <a:gd name="T46" fmla="*/ 2147483647 w 1962"/>
              <a:gd name="T47" fmla="*/ 2147483647 h 1223"/>
              <a:gd name="T48" fmla="*/ 2147483647 w 1962"/>
              <a:gd name="T49" fmla="*/ 2147483647 h 1223"/>
              <a:gd name="T50" fmla="*/ 2147483647 w 1962"/>
              <a:gd name="T51" fmla="*/ 2147483647 h 1223"/>
              <a:gd name="T52" fmla="*/ 2147483647 w 1962"/>
              <a:gd name="T53" fmla="*/ 2147483647 h 1223"/>
              <a:gd name="T54" fmla="*/ 2147483647 w 1962"/>
              <a:gd name="T55" fmla="*/ 2147483647 h 1223"/>
              <a:gd name="T56" fmla="*/ 2147483647 w 1962"/>
              <a:gd name="T57" fmla="*/ 2147483647 h 1223"/>
              <a:gd name="T58" fmla="*/ 2147483647 w 1962"/>
              <a:gd name="T59" fmla="*/ 2147483647 h 1223"/>
              <a:gd name="T60" fmla="*/ 2147483647 w 1962"/>
              <a:gd name="T61" fmla="*/ 2147483647 h 1223"/>
              <a:gd name="T62" fmla="*/ 2147483647 w 1962"/>
              <a:gd name="T63" fmla="*/ 2147483647 h 1223"/>
              <a:gd name="T64" fmla="*/ 2147483647 w 1962"/>
              <a:gd name="T65" fmla="*/ 2147483647 h 1223"/>
              <a:gd name="T66" fmla="*/ 2147483647 w 1962"/>
              <a:gd name="T67" fmla="*/ 2147483647 h 1223"/>
              <a:gd name="T68" fmla="*/ 2147483647 w 1962"/>
              <a:gd name="T69" fmla="*/ 2147483647 h 1223"/>
              <a:gd name="T70" fmla="*/ 2147483647 w 1962"/>
              <a:gd name="T71" fmla="*/ 2147483647 h 1223"/>
              <a:gd name="T72" fmla="*/ 2147483647 w 1962"/>
              <a:gd name="T73" fmla="*/ 2147483647 h 1223"/>
              <a:gd name="T74" fmla="*/ 2147483647 w 1962"/>
              <a:gd name="T75" fmla="*/ 2147483647 h 1223"/>
              <a:gd name="T76" fmla="*/ 2147483647 w 1962"/>
              <a:gd name="T77" fmla="*/ 2147483647 h 1223"/>
              <a:gd name="T78" fmla="*/ 2147483647 w 1962"/>
              <a:gd name="T79" fmla="*/ 2147483647 h 1223"/>
              <a:gd name="T80" fmla="*/ 2147483647 w 1962"/>
              <a:gd name="T81" fmla="*/ 2147483647 h 1223"/>
              <a:gd name="T82" fmla="*/ 2147483647 w 1962"/>
              <a:gd name="T83" fmla="*/ 2147483647 h 1223"/>
              <a:gd name="T84" fmla="*/ 2147483647 w 1962"/>
              <a:gd name="T85" fmla="*/ 0 h 1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62"/>
              <a:gd name="T130" fmla="*/ 0 h 1223"/>
              <a:gd name="T131" fmla="*/ 1962 w 1962"/>
              <a:gd name="T132" fmla="*/ 1223 h 12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62" h="1223">
                <a:moveTo>
                  <a:pt x="0" y="1007"/>
                </a:moveTo>
                <a:lnTo>
                  <a:pt x="25" y="1059"/>
                </a:lnTo>
                <a:lnTo>
                  <a:pt x="53" y="1108"/>
                </a:lnTo>
                <a:lnTo>
                  <a:pt x="66" y="1131"/>
                </a:lnTo>
                <a:lnTo>
                  <a:pt x="82" y="1154"/>
                </a:lnTo>
                <a:lnTo>
                  <a:pt x="100" y="1172"/>
                </a:lnTo>
                <a:lnTo>
                  <a:pt x="116" y="1189"/>
                </a:lnTo>
                <a:lnTo>
                  <a:pt x="138" y="1201"/>
                </a:lnTo>
                <a:lnTo>
                  <a:pt x="160" y="1212"/>
                </a:lnTo>
                <a:lnTo>
                  <a:pt x="185" y="1218"/>
                </a:lnTo>
                <a:lnTo>
                  <a:pt x="210" y="1222"/>
                </a:lnTo>
                <a:lnTo>
                  <a:pt x="238" y="1220"/>
                </a:lnTo>
                <a:lnTo>
                  <a:pt x="273" y="1214"/>
                </a:lnTo>
                <a:lnTo>
                  <a:pt x="307" y="1201"/>
                </a:lnTo>
                <a:lnTo>
                  <a:pt x="345" y="1185"/>
                </a:lnTo>
                <a:lnTo>
                  <a:pt x="367" y="1174"/>
                </a:lnTo>
                <a:lnTo>
                  <a:pt x="386" y="1160"/>
                </a:lnTo>
                <a:lnTo>
                  <a:pt x="411" y="1146"/>
                </a:lnTo>
                <a:lnTo>
                  <a:pt x="433" y="1127"/>
                </a:lnTo>
                <a:lnTo>
                  <a:pt x="486" y="1088"/>
                </a:lnTo>
                <a:lnTo>
                  <a:pt x="540" y="1042"/>
                </a:lnTo>
                <a:lnTo>
                  <a:pt x="596" y="991"/>
                </a:lnTo>
                <a:lnTo>
                  <a:pt x="659" y="935"/>
                </a:lnTo>
                <a:lnTo>
                  <a:pt x="719" y="875"/>
                </a:lnTo>
                <a:lnTo>
                  <a:pt x="781" y="815"/>
                </a:lnTo>
                <a:lnTo>
                  <a:pt x="910" y="691"/>
                </a:lnTo>
                <a:lnTo>
                  <a:pt x="973" y="630"/>
                </a:lnTo>
                <a:lnTo>
                  <a:pt x="1035" y="572"/>
                </a:lnTo>
                <a:lnTo>
                  <a:pt x="1098" y="514"/>
                </a:lnTo>
                <a:lnTo>
                  <a:pt x="1155" y="462"/>
                </a:lnTo>
                <a:lnTo>
                  <a:pt x="1211" y="417"/>
                </a:lnTo>
                <a:lnTo>
                  <a:pt x="1264" y="376"/>
                </a:lnTo>
                <a:lnTo>
                  <a:pt x="1365" y="305"/>
                </a:lnTo>
                <a:lnTo>
                  <a:pt x="1468" y="239"/>
                </a:lnTo>
                <a:lnTo>
                  <a:pt x="1569" y="180"/>
                </a:lnTo>
                <a:lnTo>
                  <a:pt x="1663" y="128"/>
                </a:lnTo>
                <a:lnTo>
                  <a:pt x="1754" y="83"/>
                </a:lnTo>
                <a:lnTo>
                  <a:pt x="1795" y="64"/>
                </a:lnTo>
                <a:lnTo>
                  <a:pt x="1832" y="47"/>
                </a:lnTo>
                <a:lnTo>
                  <a:pt x="1870" y="31"/>
                </a:lnTo>
                <a:lnTo>
                  <a:pt x="1905" y="19"/>
                </a:lnTo>
                <a:lnTo>
                  <a:pt x="1933" y="8"/>
                </a:lnTo>
                <a:lnTo>
                  <a:pt x="1961" y="0"/>
                </a:lnTo>
              </a:path>
            </a:pathLst>
          </a:custGeom>
          <a:noFill/>
          <a:ln w="12700" cap="rnd">
            <a:noFill/>
            <a:round/>
            <a:headEnd/>
            <a:tailEnd type="triangle" w="med" len="med"/>
          </a:ln>
        </p:spPr>
        <p:txBody>
          <a:bodyPr/>
          <a:lstStyle/>
          <a:p>
            <a:endParaRPr lang="en-US"/>
          </a:p>
        </p:txBody>
      </p:sp>
      <p:sp>
        <p:nvSpPr>
          <p:cNvPr id="19460" name="Freeform 5">
            <a:extLst>
              <a:ext uri="{C183D7F6-B498-43B3-948B-1728B52AA6E4}">
                <adec:decorative xmlns:adec="http://schemas.microsoft.com/office/drawing/2017/decorative" val="1"/>
              </a:ext>
            </a:extLst>
          </p:cNvPr>
          <p:cNvSpPr>
            <a:spLocks/>
          </p:cNvSpPr>
          <p:nvPr/>
        </p:nvSpPr>
        <p:spPr bwMode="auto">
          <a:xfrm>
            <a:off x="1824038" y="3149600"/>
            <a:ext cx="2682875" cy="2292350"/>
          </a:xfrm>
          <a:custGeom>
            <a:avLst/>
            <a:gdLst>
              <a:gd name="T0" fmla="*/ 0 w 1690"/>
              <a:gd name="T1" fmla="*/ 2147483647 h 1444"/>
              <a:gd name="T2" fmla="*/ 2147483647 w 1690"/>
              <a:gd name="T3" fmla="*/ 2147483647 h 1444"/>
              <a:gd name="T4" fmla="*/ 2147483647 w 1690"/>
              <a:gd name="T5" fmla="*/ 2147483647 h 1444"/>
              <a:gd name="T6" fmla="*/ 2147483647 w 1690"/>
              <a:gd name="T7" fmla="*/ 2147483647 h 1444"/>
              <a:gd name="T8" fmla="*/ 2147483647 w 1690"/>
              <a:gd name="T9" fmla="*/ 2147483647 h 1444"/>
              <a:gd name="T10" fmla="*/ 2147483647 w 1690"/>
              <a:gd name="T11" fmla="*/ 2147483647 h 1444"/>
              <a:gd name="T12" fmla="*/ 2147483647 w 1690"/>
              <a:gd name="T13" fmla="*/ 2147483647 h 1444"/>
              <a:gd name="T14" fmla="*/ 2147483647 w 1690"/>
              <a:gd name="T15" fmla="*/ 2147483647 h 1444"/>
              <a:gd name="T16" fmla="*/ 2147483647 w 1690"/>
              <a:gd name="T17" fmla="*/ 2147483647 h 1444"/>
              <a:gd name="T18" fmla="*/ 2147483647 w 1690"/>
              <a:gd name="T19" fmla="*/ 2147483647 h 1444"/>
              <a:gd name="T20" fmla="*/ 2147483647 w 1690"/>
              <a:gd name="T21" fmla="*/ 2147483647 h 1444"/>
              <a:gd name="T22" fmla="*/ 2147483647 w 1690"/>
              <a:gd name="T23" fmla="*/ 2147483647 h 1444"/>
              <a:gd name="T24" fmla="*/ 2147483647 w 1690"/>
              <a:gd name="T25" fmla="*/ 2147483647 h 1444"/>
              <a:gd name="T26" fmla="*/ 2147483647 w 1690"/>
              <a:gd name="T27" fmla="*/ 2147483647 h 1444"/>
              <a:gd name="T28" fmla="*/ 2147483647 w 1690"/>
              <a:gd name="T29" fmla="*/ 2147483647 h 1444"/>
              <a:gd name="T30" fmla="*/ 2147483647 w 1690"/>
              <a:gd name="T31" fmla="*/ 2147483647 h 1444"/>
              <a:gd name="T32" fmla="*/ 2147483647 w 1690"/>
              <a:gd name="T33" fmla="*/ 2147483647 h 1444"/>
              <a:gd name="T34" fmla="*/ 2147483647 w 1690"/>
              <a:gd name="T35" fmla="*/ 2147483647 h 1444"/>
              <a:gd name="T36" fmla="*/ 2147483647 w 1690"/>
              <a:gd name="T37" fmla="*/ 2147483647 h 1444"/>
              <a:gd name="T38" fmla="*/ 2147483647 w 1690"/>
              <a:gd name="T39" fmla="*/ 2147483647 h 1444"/>
              <a:gd name="T40" fmla="*/ 2147483647 w 1690"/>
              <a:gd name="T41" fmla="*/ 2147483647 h 1444"/>
              <a:gd name="T42" fmla="*/ 2147483647 w 1690"/>
              <a:gd name="T43" fmla="*/ 2147483647 h 1444"/>
              <a:gd name="T44" fmla="*/ 2147483647 w 1690"/>
              <a:gd name="T45" fmla="*/ 2147483647 h 1444"/>
              <a:gd name="T46" fmla="*/ 2147483647 w 1690"/>
              <a:gd name="T47" fmla="*/ 2147483647 h 1444"/>
              <a:gd name="T48" fmla="*/ 2147483647 w 1690"/>
              <a:gd name="T49" fmla="*/ 2147483647 h 1444"/>
              <a:gd name="T50" fmla="*/ 2147483647 w 1690"/>
              <a:gd name="T51" fmla="*/ 2147483647 h 1444"/>
              <a:gd name="T52" fmla="*/ 2147483647 w 1690"/>
              <a:gd name="T53" fmla="*/ 2147483647 h 1444"/>
              <a:gd name="T54" fmla="*/ 2147483647 w 1690"/>
              <a:gd name="T55" fmla="*/ 2147483647 h 1444"/>
              <a:gd name="T56" fmla="*/ 2147483647 w 1690"/>
              <a:gd name="T57" fmla="*/ 2147483647 h 1444"/>
              <a:gd name="T58" fmla="*/ 2147483647 w 1690"/>
              <a:gd name="T59" fmla="*/ 2147483647 h 1444"/>
              <a:gd name="T60" fmla="*/ 2147483647 w 1690"/>
              <a:gd name="T61" fmla="*/ 2147483647 h 1444"/>
              <a:gd name="T62" fmla="*/ 2147483647 w 1690"/>
              <a:gd name="T63" fmla="*/ 2147483647 h 1444"/>
              <a:gd name="T64" fmla="*/ 2147483647 w 1690"/>
              <a:gd name="T65" fmla="*/ 2147483647 h 1444"/>
              <a:gd name="T66" fmla="*/ 2147483647 w 1690"/>
              <a:gd name="T67" fmla="*/ 2147483647 h 1444"/>
              <a:gd name="T68" fmla="*/ 2147483647 w 1690"/>
              <a:gd name="T69" fmla="*/ 2147483647 h 1444"/>
              <a:gd name="T70" fmla="*/ 2147483647 w 1690"/>
              <a:gd name="T71" fmla="*/ 2147483647 h 1444"/>
              <a:gd name="T72" fmla="*/ 2147483647 w 1690"/>
              <a:gd name="T73" fmla="*/ 2147483647 h 1444"/>
              <a:gd name="T74" fmla="*/ 2147483647 w 1690"/>
              <a:gd name="T75" fmla="*/ 2147483647 h 1444"/>
              <a:gd name="T76" fmla="*/ 2147483647 w 1690"/>
              <a:gd name="T77" fmla="*/ 2147483647 h 1444"/>
              <a:gd name="T78" fmla="*/ 2147483647 w 1690"/>
              <a:gd name="T79" fmla="*/ 2147483647 h 1444"/>
              <a:gd name="T80" fmla="*/ 2147483647 w 1690"/>
              <a:gd name="T81" fmla="*/ 2147483647 h 1444"/>
              <a:gd name="T82" fmla="*/ 2147483647 w 1690"/>
              <a:gd name="T83" fmla="*/ 2147483647 h 1444"/>
              <a:gd name="T84" fmla="*/ 2147483647 w 1690"/>
              <a:gd name="T85" fmla="*/ 2147483647 h 1444"/>
              <a:gd name="T86" fmla="*/ 2147483647 w 1690"/>
              <a:gd name="T87" fmla="*/ 2147483647 h 1444"/>
              <a:gd name="T88" fmla="*/ 2147483647 w 1690"/>
              <a:gd name="T89" fmla="*/ 2147483647 h 1444"/>
              <a:gd name="T90" fmla="*/ 2147483647 w 1690"/>
              <a:gd name="T91" fmla="*/ 0 h 14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90"/>
              <a:gd name="T139" fmla="*/ 0 h 1444"/>
              <a:gd name="T140" fmla="*/ 1690 w 1690"/>
              <a:gd name="T141" fmla="*/ 1444 h 144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90" h="1444">
                <a:moveTo>
                  <a:pt x="0" y="1359"/>
                </a:moveTo>
                <a:lnTo>
                  <a:pt x="14" y="1361"/>
                </a:lnTo>
                <a:lnTo>
                  <a:pt x="27" y="1368"/>
                </a:lnTo>
                <a:lnTo>
                  <a:pt x="65" y="1380"/>
                </a:lnTo>
                <a:lnTo>
                  <a:pt x="108" y="1396"/>
                </a:lnTo>
                <a:lnTo>
                  <a:pt x="157" y="1410"/>
                </a:lnTo>
                <a:lnTo>
                  <a:pt x="208" y="1427"/>
                </a:lnTo>
                <a:lnTo>
                  <a:pt x="262" y="1436"/>
                </a:lnTo>
                <a:lnTo>
                  <a:pt x="313" y="1443"/>
                </a:lnTo>
                <a:lnTo>
                  <a:pt x="338" y="1443"/>
                </a:lnTo>
                <a:lnTo>
                  <a:pt x="359" y="1441"/>
                </a:lnTo>
                <a:lnTo>
                  <a:pt x="405" y="1434"/>
                </a:lnTo>
                <a:lnTo>
                  <a:pt x="454" y="1422"/>
                </a:lnTo>
                <a:lnTo>
                  <a:pt x="505" y="1403"/>
                </a:lnTo>
                <a:lnTo>
                  <a:pt x="557" y="1380"/>
                </a:lnTo>
                <a:lnTo>
                  <a:pt x="584" y="1364"/>
                </a:lnTo>
                <a:lnTo>
                  <a:pt x="611" y="1347"/>
                </a:lnTo>
                <a:lnTo>
                  <a:pt x="640" y="1326"/>
                </a:lnTo>
                <a:lnTo>
                  <a:pt x="667" y="1305"/>
                </a:lnTo>
                <a:lnTo>
                  <a:pt x="695" y="1280"/>
                </a:lnTo>
                <a:lnTo>
                  <a:pt x="724" y="1252"/>
                </a:lnTo>
                <a:lnTo>
                  <a:pt x="754" y="1219"/>
                </a:lnTo>
                <a:lnTo>
                  <a:pt x="784" y="1184"/>
                </a:lnTo>
                <a:lnTo>
                  <a:pt x="816" y="1149"/>
                </a:lnTo>
                <a:lnTo>
                  <a:pt x="849" y="1105"/>
                </a:lnTo>
                <a:lnTo>
                  <a:pt x="881" y="1056"/>
                </a:lnTo>
                <a:lnTo>
                  <a:pt x="913" y="1000"/>
                </a:lnTo>
                <a:lnTo>
                  <a:pt x="949" y="942"/>
                </a:lnTo>
                <a:lnTo>
                  <a:pt x="984" y="879"/>
                </a:lnTo>
                <a:lnTo>
                  <a:pt x="1051" y="746"/>
                </a:lnTo>
                <a:lnTo>
                  <a:pt x="1119" y="615"/>
                </a:lnTo>
                <a:lnTo>
                  <a:pt x="1154" y="550"/>
                </a:lnTo>
                <a:lnTo>
                  <a:pt x="1186" y="492"/>
                </a:lnTo>
                <a:lnTo>
                  <a:pt x="1219" y="436"/>
                </a:lnTo>
                <a:lnTo>
                  <a:pt x="1251" y="385"/>
                </a:lnTo>
                <a:lnTo>
                  <a:pt x="1281" y="340"/>
                </a:lnTo>
                <a:lnTo>
                  <a:pt x="1311" y="303"/>
                </a:lnTo>
                <a:lnTo>
                  <a:pt x="1340" y="273"/>
                </a:lnTo>
                <a:lnTo>
                  <a:pt x="1370" y="242"/>
                </a:lnTo>
                <a:lnTo>
                  <a:pt x="1424" y="191"/>
                </a:lnTo>
                <a:lnTo>
                  <a:pt x="1478" y="147"/>
                </a:lnTo>
                <a:lnTo>
                  <a:pt x="1530" y="110"/>
                </a:lnTo>
                <a:lnTo>
                  <a:pt x="1575" y="77"/>
                </a:lnTo>
                <a:lnTo>
                  <a:pt x="1619" y="49"/>
                </a:lnTo>
                <a:lnTo>
                  <a:pt x="1657" y="23"/>
                </a:lnTo>
                <a:lnTo>
                  <a:pt x="1689" y="0"/>
                </a:lnTo>
              </a:path>
            </a:pathLst>
          </a:custGeom>
          <a:noFill/>
          <a:ln w="50800" cap="rnd">
            <a:solidFill>
              <a:srgbClr val="FF6600"/>
            </a:solidFill>
            <a:round/>
            <a:headEnd/>
            <a:tailEnd/>
          </a:ln>
        </p:spPr>
        <p:txBody>
          <a:bodyPr/>
          <a:lstStyle/>
          <a:p>
            <a:endParaRPr lang="en-US"/>
          </a:p>
        </p:txBody>
      </p:sp>
      <p:sp>
        <p:nvSpPr>
          <p:cNvPr id="19461" name="Freeform 6" descr="spin cycle iimage"/>
          <p:cNvSpPr>
            <a:spLocks/>
          </p:cNvSpPr>
          <p:nvPr/>
        </p:nvSpPr>
        <p:spPr bwMode="auto">
          <a:xfrm>
            <a:off x="4687888" y="2825750"/>
            <a:ext cx="1614487" cy="2733675"/>
          </a:xfrm>
          <a:custGeom>
            <a:avLst/>
            <a:gdLst>
              <a:gd name="T0" fmla="*/ 2147483647 w 1017"/>
              <a:gd name="T1" fmla="*/ 2147483647 h 1722"/>
              <a:gd name="T2" fmla="*/ 2147483647 w 1017"/>
              <a:gd name="T3" fmla="*/ 2147483647 h 1722"/>
              <a:gd name="T4" fmla="*/ 2147483647 w 1017"/>
              <a:gd name="T5" fmla="*/ 2147483647 h 1722"/>
              <a:gd name="T6" fmla="*/ 2147483647 w 1017"/>
              <a:gd name="T7" fmla="*/ 2147483647 h 1722"/>
              <a:gd name="T8" fmla="*/ 2147483647 w 1017"/>
              <a:gd name="T9" fmla="*/ 2147483647 h 1722"/>
              <a:gd name="T10" fmla="*/ 2147483647 w 1017"/>
              <a:gd name="T11" fmla="*/ 2147483647 h 1722"/>
              <a:gd name="T12" fmla="*/ 2147483647 w 1017"/>
              <a:gd name="T13" fmla="*/ 2147483647 h 1722"/>
              <a:gd name="T14" fmla="*/ 2147483647 w 1017"/>
              <a:gd name="T15" fmla="*/ 2147483647 h 1722"/>
              <a:gd name="T16" fmla="*/ 2147483647 w 1017"/>
              <a:gd name="T17" fmla="*/ 2147483647 h 1722"/>
              <a:gd name="T18" fmla="*/ 2147483647 w 1017"/>
              <a:gd name="T19" fmla="*/ 2147483647 h 1722"/>
              <a:gd name="T20" fmla="*/ 2147483647 w 1017"/>
              <a:gd name="T21" fmla="*/ 2147483647 h 1722"/>
              <a:gd name="T22" fmla="*/ 2147483647 w 1017"/>
              <a:gd name="T23" fmla="*/ 2147483647 h 1722"/>
              <a:gd name="T24" fmla="*/ 2147483647 w 1017"/>
              <a:gd name="T25" fmla="*/ 2147483647 h 1722"/>
              <a:gd name="T26" fmla="*/ 2147483647 w 1017"/>
              <a:gd name="T27" fmla="*/ 2147483647 h 1722"/>
              <a:gd name="T28" fmla="*/ 2147483647 w 1017"/>
              <a:gd name="T29" fmla="*/ 2147483647 h 1722"/>
              <a:gd name="T30" fmla="*/ 2147483647 w 1017"/>
              <a:gd name="T31" fmla="*/ 2147483647 h 1722"/>
              <a:gd name="T32" fmla="*/ 2147483647 w 1017"/>
              <a:gd name="T33" fmla="*/ 2147483647 h 1722"/>
              <a:gd name="T34" fmla="*/ 2147483647 w 1017"/>
              <a:gd name="T35" fmla="*/ 2147483647 h 1722"/>
              <a:gd name="T36" fmla="*/ 2147483647 w 1017"/>
              <a:gd name="T37" fmla="*/ 2147483647 h 1722"/>
              <a:gd name="T38" fmla="*/ 2147483647 w 1017"/>
              <a:gd name="T39" fmla="*/ 2147483647 h 1722"/>
              <a:gd name="T40" fmla="*/ 2147483647 w 1017"/>
              <a:gd name="T41" fmla="*/ 2147483647 h 1722"/>
              <a:gd name="T42" fmla="*/ 2147483647 w 1017"/>
              <a:gd name="T43" fmla="*/ 2147483647 h 1722"/>
              <a:gd name="T44" fmla="*/ 2147483647 w 1017"/>
              <a:gd name="T45" fmla="*/ 2147483647 h 1722"/>
              <a:gd name="T46" fmla="*/ 2147483647 w 1017"/>
              <a:gd name="T47" fmla="*/ 2147483647 h 1722"/>
              <a:gd name="T48" fmla="*/ 2147483647 w 1017"/>
              <a:gd name="T49" fmla="*/ 2147483647 h 1722"/>
              <a:gd name="T50" fmla="*/ 2147483647 w 1017"/>
              <a:gd name="T51" fmla="*/ 2147483647 h 1722"/>
              <a:gd name="T52" fmla="*/ 2147483647 w 1017"/>
              <a:gd name="T53" fmla="*/ 2147483647 h 1722"/>
              <a:gd name="T54" fmla="*/ 2147483647 w 1017"/>
              <a:gd name="T55" fmla="*/ 2147483647 h 1722"/>
              <a:gd name="T56" fmla="*/ 2147483647 w 1017"/>
              <a:gd name="T57" fmla="*/ 2147483647 h 1722"/>
              <a:gd name="T58" fmla="*/ 2147483647 w 1017"/>
              <a:gd name="T59" fmla="*/ 2147483647 h 1722"/>
              <a:gd name="T60" fmla="*/ 2147483647 w 1017"/>
              <a:gd name="T61" fmla="*/ 2147483647 h 1722"/>
              <a:gd name="T62" fmla="*/ 2147483647 w 1017"/>
              <a:gd name="T63" fmla="*/ 2147483647 h 1722"/>
              <a:gd name="T64" fmla="*/ 2147483647 w 1017"/>
              <a:gd name="T65" fmla="*/ 2147483647 h 1722"/>
              <a:gd name="T66" fmla="*/ 2147483647 w 1017"/>
              <a:gd name="T67" fmla="*/ 2147483647 h 1722"/>
              <a:gd name="T68" fmla="*/ 2147483647 w 1017"/>
              <a:gd name="T69" fmla="*/ 2147483647 h 1722"/>
              <a:gd name="T70" fmla="*/ 2147483647 w 1017"/>
              <a:gd name="T71" fmla="*/ 2147483647 h 1722"/>
              <a:gd name="T72" fmla="*/ 2147483647 w 1017"/>
              <a:gd name="T73" fmla="*/ 2147483647 h 1722"/>
              <a:gd name="T74" fmla="*/ 2147483647 w 1017"/>
              <a:gd name="T75" fmla="*/ 2147483647 h 1722"/>
              <a:gd name="T76" fmla="*/ 2147483647 w 1017"/>
              <a:gd name="T77" fmla="*/ 2147483647 h 1722"/>
              <a:gd name="T78" fmla="*/ 2147483647 w 1017"/>
              <a:gd name="T79" fmla="*/ 2147483647 h 1722"/>
              <a:gd name="T80" fmla="*/ 2147483647 w 1017"/>
              <a:gd name="T81" fmla="*/ 2147483647 h 1722"/>
              <a:gd name="T82" fmla="*/ 2147483647 w 1017"/>
              <a:gd name="T83" fmla="*/ 2147483647 h 1722"/>
              <a:gd name="T84" fmla="*/ 2147483647 w 1017"/>
              <a:gd name="T85" fmla="*/ 2147483647 h 1722"/>
              <a:gd name="T86" fmla="*/ 2147483647 w 1017"/>
              <a:gd name="T87" fmla="*/ 2147483647 h 1722"/>
              <a:gd name="T88" fmla="*/ 2147483647 w 1017"/>
              <a:gd name="T89" fmla="*/ 2147483647 h 1722"/>
              <a:gd name="T90" fmla="*/ 2147483647 w 1017"/>
              <a:gd name="T91" fmla="*/ 2147483647 h 1722"/>
              <a:gd name="T92" fmla="*/ 2147483647 w 1017"/>
              <a:gd name="T93" fmla="*/ 2147483647 h 1722"/>
              <a:gd name="T94" fmla="*/ 2147483647 w 1017"/>
              <a:gd name="T95" fmla="*/ 2147483647 h 1722"/>
              <a:gd name="T96" fmla="*/ 2147483647 w 1017"/>
              <a:gd name="T97" fmla="*/ 2147483647 h 1722"/>
              <a:gd name="T98" fmla="*/ 2147483647 w 1017"/>
              <a:gd name="T99" fmla="*/ 2147483647 h 1722"/>
              <a:gd name="T100" fmla="*/ 2147483647 w 1017"/>
              <a:gd name="T101" fmla="*/ 2147483647 h 1722"/>
              <a:gd name="T102" fmla="*/ 2147483647 w 1017"/>
              <a:gd name="T103" fmla="*/ 2147483647 h 172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017"/>
              <a:gd name="T157" fmla="*/ 0 h 1722"/>
              <a:gd name="T158" fmla="*/ 1017 w 1017"/>
              <a:gd name="T159" fmla="*/ 1722 h 172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017" h="1722">
                <a:moveTo>
                  <a:pt x="536" y="0"/>
                </a:moveTo>
                <a:lnTo>
                  <a:pt x="610" y="8"/>
                </a:lnTo>
                <a:lnTo>
                  <a:pt x="676" y="19"/>
                </a:lnTo>
                <a:lnTo>
                  <a:pt x="737" y="39"/>
                </a:lnTo>
                <a:lnTo>
                  <a:pt x="791" y="61"/>
                </a:lnTo>
                <a:lnTo>
                  <a:pt x="840" y="88"/>
                </a:lnTo>
                <a:lnTo>
                  <a:pt x="881" y="116"/>
                </a:lnTo>
                <a:lnTo>
                  <a:pt x="916" y="149"/>
                </a:lnTo>
                <a:lnTo>
                  <a:pt x="948" y="184"/>
                </a:lnTo>
                <a:lnTo>
                  <a:pt x="972" y="223"/>
                </a:lnTo>
                <a:lnTo>
                  <a:pt x="991" y="262"/>
                </a:lnTo>
                <a:lnTo>
                  <a:pt x="1003" y="300"/>
                </a:lnTo>
                <a:lnTo>
                  <a:pt x="1012" y="341"/>
                </a:lnTo>
                <a:lnTo>
                  <a:pt x="1016" y="380"/>
                </a:lnTo>
                <a:lnTo>
                  <a:pt x="1012" y="421"/>
                </a:lnTo>
                <a:lnTo>
                  <a:pt x="1005" y="460"/>
                </a:lnTo>
                <a:lnTo>
                  <a:pt x="993" y="496"/>
                </a:lnTo>
                <a:lnTo>
                  <a:pt x="975" y="529"/>
                </a:lnTo>
                <a:lnTo>
                  <a:pt x="955" y="562"/>
                </a:lnTo>
                <a:lnTo>
                  <a:pt x="928" y="587"/>
                </a:lnTo>
                <a:lnTo>
                  <a:pt x="901" y="611"/>
                </a:lnTo>
                <a:lnTo>
                  <a:pt x="871" y="631"/>
                </a:lnTo>
                <a:lnTo>
                  <a:pt x="838" y="650"/>
                </a:lnTo>
                <a:lnTo>
                  <a:pt x="768" y="677"/>
                </a:lnTo>
                <a:lnTo>
                  <a:pt x="697" y="697"/>
                </a:lnTo>
                <a:lnTo>
                  <a:pt x="627" y="708"/>
                </a:lnTo>
                <a:lnTo>
                  <a:pt x="594" y="713"/>
                </a:lnTo>
                <a:lnTo>
                  <a:pt x="564" y="716"/>
                </a:lnTo>
                <a:lnTo>
                  <a:pt x="536" y="719"/>
                </a:lnTo>
                <a:lnTo>
                  <a:pt x="512" y="719"/>
                </a:lnTo>
                <a:lnTo>
                  <a:pt x="486" y="719"/>
                </a:lnTo>
                <a:lnTo>
                  <a:pt x="456" y="719"/>
                </a:lnTo>
                <a:lnTo>
                  <a:pt x="421" y="719"/>
                </a:lnTo>
                <a:lnTo>
                  <a:pt x="383" y="716"/>
                </a:lnTo>
                <a:lnTo>
                  <a:pt x="343" y="713"/>
                </a:lnTo>
                <a:lnTo>
                  <a:pt x="301" y="708"/>
                </a:lnTo>
                <a:lnTo>
                  <a:pt x="217" y="694"/>
                </a:lnTo>
                <a:lnTo>
                  <a:pt x="176" y="686"/>
                </a:lnTo>
                <a:lnTo>
                  <a:pt x="137" y="675"/>
                </a:lnTo>
                <a:lnTo>
                  <a:pt x="101" y="661"/>
                </a:lnTo>
                <a:lnTo>
                  <a:pt x="69" y="647"/>
                </a:lnTo>
                <a:lnTo>
                  <a:pt x="43" y="631"/>
                </a:lnTo>
                <a:lnTo>
                  <a:pt x="21" y="611"/>
                </a:lnTo>
                <a:lnTo>
                  <a:pt x="14" y="600"/>
                </a:lnTo>
                <a:lnTo>
                  <a:pt x="7" y="589"/>
                </a:lnTo>
                <a:lnTo>
                  <a:pt x="1" y="578"/>
                </a:lnTo>
                <a:lnTo>
                  <a:pt x="0" y="567"/>
                </a:lnTo>
                <a:lnTo>
                  <a:pt x="0" y="545"/>
                </a:lnTo>
                <a:lnTo>
                  <a:pt x="7" y="523"/>
                </a:lnTo>
                <a:lnTo>
                  <a:pt x="19" y="501"/>
                </a:lnTo>
                <a:lnTo>
                  <a:pt x="36" y="482"/>
                </a:lnTo>
                <a:lnTo>
                  <a:pt x="59" y="465"/>
                </a:lnTo>
                <a:lnTo>
                  <a:pt x="83" y="449"/>
                </a:lnTo>
                <a:lnTo>
                  <a:pt x="113" y="435"/>
                </a:lnTo>
                <a:lnTo>
                  <a:pt x="146" y="421"/>
                </a:lnTo>
                <a:lnTo>
                  <a:pt x="179" y="410"/>
                </a:lnTo>
                <a:lnTo>
                  <a:pt x="216" y="402"/>
                </a:lnTo>
                <a:lnTo>
                  <a:pt x="289" y="388"/>
                </a:lnTo>
                <a:lnTo>
                  <a:pt x="364" y="383"/>
                </a:lnTo>
                <a:lnTo>
                  <a:pt x="399" y="380"/>
                </a:lnTo>
                <a:lnTo>
                  <a:pt x="432" y="383"/>
                </a:lnTo>
                <a:lnTo>
                  <a:pt x="465" y="386"/>
                </a:lnTo>
                <a:lnTo>
                  <a:pt x="500" y="391"/>
                </a:lnTo>
                <a:lnTo>
                  <a:pt x="571" y="402"/>
                </a:lnTo>
                <a:lnTo>
                  <a:pt x="646" y="416"/>
                </a:lnTo>
                <a:lnTo>
                  <a:pt x="718" y="435"/>
                </a:lnTo>
                <a:lnTo>
                  <a:pt x="752" y="446"/>
                </a:lnTo>
                <a:lnTo>
                  <a:pt x="786" y="460"/>
                </a:lnTo>
                <a:lnTo>
                  <a:pt x="819" y="474"/>
                </a:lnTo>
                <a:lnTo>
                  <a:pt x="846" y="490"/>
                </a:lnTo>
                <a:lnTo>
                  <a:pt x="874" y="509"/>
                </a:lnTo>
                <a:lnTo>
                  <a:pt x="897" y="529"/>
                </a:lnTo>
                <a:lnTo>
                  <a:pt x="918" y="551"/>
                </a:lnTo>
                <a:lnTo>
                  <a:pt x="935" y="576"/>
                </a:lnTo>
                <a:lnTo>
                  <a:pt x="949" y="600"/>
                </a:lnTo>
                <a:lnTo>
                  <a:pt x="961" y="625"/>
                </a:lnTo>
                <a:lnTo>
                  <a:pt x="972" y="650"/>
                </a:lnTo>
                <a:lnTo>
                  <a:pt x="981" y="672"/>
                </a:lnTo>
                <a:lnTo>
                  <a:pt x="986" y="697"/>
                </a:lnTo>
                <a:lnTo>
                  <a:pt x="991" y="719"/>
                </a:lnTo>
                <a:lnTo>
                  <a:pt x="993" y="741"/>
                </a:lnTo>
                <a:lnTo>
                  <a:pt x="993" y="763"/>
                </a:lnTo>
                <a:lnTo>
                  <a:pt x="991" y="785"/>
                </a:lnTo>
                <a:lnTo>
                  <a:pt x="988" y="807"/>
                </a:lnTo>
                <a:lnTo>
                  <a:pt x="982" y="829"/>
                </a:lnTo>
                <a:lnTo>
                  <a:pt x="974" y="851"/>
                </a:lnTo>
                <a:lnTo>
                  <a:pt x="963" y="873"/>
                </a:lnTo>
                <a:lnTo>
                  <a:pt x="951" y="898"/>
                </a:lnTo>
                <a:lnTo>
                  <a:pt x="937" y="920"/>
                </a:lnTo>
                <a:lnTo>
                  <a:pt x="920" y="944"/>
                </a:lnTo>
                <a:lnTo>
                  <a:pt x="901" y="967"/>
                </a:lnTo>
                <a:lnTo>
                  <a:pt x="878" y="986"/>
                </a:lnTo>
                <a:lnTo>
                  <a:pt x="853" y="1005"/>
                </a:lnTo>
                <a:lnTo>
                  <a:pt x="826" y="1022"/>
                </a:lnTo>
                <a:lnTo>
                  <a:pt x="798" y="1033"/>
                </a:lnTo>
                <a:lnTo>
                  <a:pt x="766" y="1046"/>
                </a:lnTo>
                <a:lnTo>
                  <a:pt x="704" y="1063"/>
                </a:lnTo>
                <a:lnTo>
                  <a:pt x="637" y="1077"/>
                </a:lnTo>
                <a:lnTo>
                  <a:pt x="573" y="1082"/>
                </a:lnTo>
                <a:lnTo>
                  <a:pt x="512" y="1088"/>
                </a:lnTo>
                <a:lnTo>
                  <a:pt x="482" y="1088"/>
                </a:lnTo>
                <a:lnTo>
                  <a:pt x="456" y="1088"/>
                </a:lnTo>
                <a:lnTo>
                  <a:pt x="434" y="1088"/>
                </a:lnTo>
                <a:lnTo>
                  <a:pt x="409" y="1088"/>
                </a:lnTo>
                <a:lnTo>
                  <a:pt x="383" y="1088"/>
                </a:lnTo>
                <a:lnTo>
                  <a:pt x="353" y="1085"/>
                </a:lnTo>
                <a:lnTo>
                  <a:pt x="296" y="1077"/>
                </a:lnTo>
                <a:lnTo>
                  <a:pt x="238" y="1066"/>
                </a:lnTo>
                <a:lnTo>
                  <a:pt x="212" y="1057"/>
                </a:lnTo>
                <a:lnTo>
                  <a:pt x="186" y="1046"/>
                </a:lnTo>
                <a:lnTo>
                  <a:pt x="163" y="1035"/>
                </a:lnTo>
                <a:lnTo>
                  <a:pt x="144" y="1022"/>
                </a:lnTo>
                <a:lnTo>
                  <a:pt x="127" y="1008"/>
                </a:lnTo>
                <a:lnTo>
                  <a:pt x="115" y="991"/>
                </a:lnTo>
                <a:lnTo>
                  <a:pt x="108" y="972"/>
                </a:lnTo>
                <a:lnTo>
                  <a:pt x="104" y="953"/>
                </a:lnTo>
                <a:lnTo>
                  <a:pt x="108" y="933"/>
                </a:lnTo>
                <a:lnTo>
                  <a:pt x="115" y="914"/>
                </a:lnTo>
                <a:lnTo>
                  <a:pt x="129" y="895"/>
                </a:lnTo>
                <a:lnTo>
                  <a:pt x="146" y="878"/>
                </a:lnTo>
                <a:lnTo>
                  <a:pt x="167" y="865"/>
                </a:lnTo>
                <a:lnTo>
                  <a:pt x="191" y="851"/>
                </a:lnTo>
                <a:lnTo>
                  <a:pt x="219" y="837"/>
                </a:lnTo>
                <a:lnTo>
                  <a:pt x="249" y="829"/>
                </a:lnTo>
                <a:lnTo>
                  <a:pt x="282" y="818"/>
                </a:lnTo>
                <a:lnTo>
                  <a:pt x="315" y="810"/>
                </a:lnTo>
                <a:lnTo>
                  <a:pt x="385" y="799"/>
                </a:lnTo>
                <a:lnTo>
                  <a:pt x="454" y="793"/>
                </a:lnTo>
                <a:lnTo>
                  <a:pt x="488" y="793"/>
                </a:lnTo>
                <a:lnTo>
                  <a:pt x="521" y="793"/>
                </a:lnTo>
                <a:lnTo>
                  <a:pt x="554" y="796"/>
                </a:lnTo>
                <a:lnTo>
                  <a:pt x="587" y="801"/>
                </a:lnTo>
                <a:lnTo>
                  <a:pt x="657" y="815"/>
                </a:lnTo>
                <a:lnTo>
                  <a:pt x="728" y="834"/>
                </a:lnTo>
                <a:lnTo>
                  <a:pt x="794" y="859"/>
                </a:lnTo>
                <a:lnTo>
                  <a:pt x="827" y="876"/>
                </a:lnTo>
                <a:lnTo>
                  <a:pt x="857" y="889"/>
                </a:lnTo>
                <a:lnTo>
                  <a:pt x="883" y="906"/>
                </a:lnTo>
                <a:lnTo>
                  <a:pt x="907" y="925"/>
                </a:lnTo>
                <a:lnTo>
                  <a:pt x="928" y="942"/>
                </a:lnTo>
                <a:lnTo>
                  <a:pt x="946" y="961"/>
                </a:lnTo>
                <a:lnTo>
                  <a:pt x="960" y="980"/>
                </a:lnTo>
                <a:lnTo>
                  <a:pt x="968" y="1000"/>
                </a:lnTo>
                <a:lnTo>
                  <a:pt x="979" y="1038"/>
                </a:lnTo>
                <a:lnTo>
                  <a:pt x="984" y="1071"/>
                </a:lnTo>
                <a:lnTo>
                  <a:pt x="986" y="1101"/>
                </a:lnTo>
                <a:lnTo>
                  <a:pt x="982" y="1132"/>
                </a:lnTo>
                <a:lnTo>
                  <a:pt x="977" y="1159"/>
                </a:lnTo>
                <a:lnTo>
                  <a:pt x="968" y="1187"/>
                </a:lnTo>
                <a:lnTo>
                  <a:pt x="958" y="1212"/>
                </a:lnTo>
                <a:lnTo>
                  <a:pt x="944" y="1239"/>
                </a:lnTo>
                <a:lnTo>
                  <a:pt x="935" y="1253"/>
                </a:lnTo>
                <a:lnTo>
                  <a:pt x="923" y="1267"/>
                </a:lnTo>
                <a:lnTo>
                  <a:pt x="909" y="1280"/>
                </a:lnTo>
                <a:lnTo>
                  <a:pt x="894" y="1291"/>
                </a:lnTo>
                <a:lnTo>
                  <a:pt x="874" y="1305"/>
                </a:lnTo>
                <a:lnTo>
                  <a:pt x="855" y="1316"/>
                </a:lnTo>
                <a:lnTo>
                  <a:pt x="833" y="1327"/>
                </a:lnTo>
                <a:lnTo>
                  <a:pt x="808" y="1338"/>
                </a:lnTo>
                <a:lnTo>
                  <a:pt x="758" y="1358"/>
                </a:lnTo>
                <a:lnTo>
                  <a:pt x="702" y="1371"/>
                </a:lnTo>
                <a:lnTo>
                  <a:pt x="643" y="1382"/>
                </a:lnTo>
                <a:lnTo>
                  <a:pt x="583" y="1385"/>
                </a:lnTo>
                <a:lnTo>
                  <a:pt x="524" y="1385"/>
                </a:lnTo>
                <a:lnTo>
                  <a:pt x="463" y="1382"/>
                </a:lnTo>
                <a:lnTo>
                  <a:pt x="407" y="1377"/>
                </a:lnTo>
                <a:lnTo>
                  <a:pt x="355" y="1371"/>
                </a:lnTo>
                <a:lnTo>
                  <a:pt x="331" y="1366"/>
                </a:lnTo>
                <a:lnTo>
                  <a:pt x="308" y="1358"/>
                </a:lnTo>
                <a:lnTo>
                  <a:pt x="289" y="1349"/>
                </a:lnTo>
                <a:lnTo>
                  <a:pt x="271" y="1341"/>
                </a:lnTo>
                <a:lnTo>
                  <a:pt x="258" y="1330"/>
                </a:lnTo>
                <a:lnTo>
                  <a:pt x="245" y="1319"/>
                </a:lnTo>
                <a:lnTo>
                  <a:pt x="237" y="1305"/>
                </a:lnTo>
                <a:lnTo>
                  <a:pt x="231" y="1289"/>
                </a:lnTo>
                <a:lnTo>
                  <a:pt x="231" y="1272"/>
                </a:lnTo>
                <a:lnTo>
                  <a:pt x="235" y="1258"/>
                </a:lnTo>
                <a:lnTo>
                  <a:pt x="242" y="1242"/>
                </a:lnTo>
                <a:lnTo>
                  <a:pt x="254" y="1231"/>
                </a:lnTo>
                <a:lnTo>
                  <a:pt x="268" y="1217"/>
                </a:lnTo>
                <a:lnTo>
                  <a:pt x="285" y="1206"/>
                </a:lnTo>
                <a:lnTo>
                  <a:pt x="305" y="1195"/>
                </a:lnTo>
                <a:lnTo>
                  <a:pt x="327" y="1184"/>
                </a:lnTo>
                <a:lnTo>
                  <a:pt x="374" y="1168"/>
                </a:lnTo>
                <a:lnTo>
                  <a:pt x="427" y="1157"/>
                </a:lnTo>
                <a:lnTo>
                  <a:pt x="479" y="1148"/>
                </a:lnTo>
                <a:lnTo>
                  <a:pt x="528" y="1143"/>
                </a:lnTo>
                <a:lnTo>
                  <a:pt x="554" y="1145"/>
                </a:lnTo>
                <a:lnTo>
                  <a:pt x="583" y="1145"/>
                </a:lnTo>
                <a:lnTo>
                  <a:pt x="616" y="1148"/>
                </a:lnTo>
                <a:lnTo>
                  <a:pt x="650" y="1154"/>
                </a:lnTo>
                <a:lnTo>
                  <a:pt x="723" y="1162"/>
                </a:lnTo>
                <a:lnTo>
                  <a:pt x="798" y="1179"/>
                </a:lnTo>
                <a:lnTo>
                  <a:pt x="833" y="1190"/>
                </a:lnTo>
                <a:lnTo>
                  <a:pt x="867" y="1201"/>
                </a:lnTo>
                <a:lnTo>
                  <a:pt x="899" y="1217"/>
                </a:lnTo>
                <a:lnTo>
                  <a:pt x="927" y="1231"/>
                </a:lnTo>
                <a:lnTo>
                  <a:pt x="953" y="1250"/>
                </a:lnTo>
                <a:lnTo>
                  <a:pt x="974" y="1269"/>
                </a:lnTo>
                <a:lnTo>
                  <a:pt x="989" y="1294"/>
                </a:lnTo>
                <a:lnTo>
                  <a:pt x="1000" y="1319"/>
                </a:lnTo>
                <a:lnTo>
                  <a:pt x="1005" y="1347"/>
                </a:lnTo>
                <a:lnTo>
                  <a:pt x="1009" y="1371"/>
                </a:lnTo>
                <a:lnTo>
                  <a:pt x="1009" y="1396"/>
                </a:lnTo>
                <a:lnTo>
                  <a:pt x="1005" y="1421"/>
                </a:lnTo>
                <a:lnTo>
                  <a:pt x="1002" y="1443"/>
                </a:lnTo>
                <a:lnTo>
                  <a:pt x="995" y="1465"/>
                </a:lnTo>
                <a:lnTo>
                  <a:pt x="986" y="1487"/>
                </a:lnTo>
                <a:lnTo>
                  <a:pt x="975" y="1506"/>
                </a:lnTo>
                <a:lnTo>
                  <a:pt x="951" y="1542"/>
                </a:lnTo>
                <a:lnTo>
                  <a:pt x="925" y="1570"/>
                </a:lnTo>
                <a:lnTo>
                  <a:pt x="897" y="1592"/>
                </a:lnTo>
                <a:lnTo>
                  <a:pt x="873" y="1608"/>
                </a:lnTo>
                <a:lnTo>
                  <a:pt x="846" y="1622"/>
                </a:lnTo>
                <a:lnTo>
                  <a:pt x="819" y="1633"/>
                </a:lnTo>
                <a:lnTo>
                  <a:pt x="787" y="1647"/>
                </a:lnTo>
                <a:lnTo>
                  <a:pt x="756" y="1658"/>
                </a:lnTo>
                <a:lnTo>
                  <a:pt x="688" y="1674"/>
                </a:lnTo>
                <a:lnTo>
                  <a:pt x="655" y="1677"/>
                </a:lnTo>
                <a:lnTo>
                  <a:pt x="623" y="1680"/>
                </a:lnTo>
                <a:lnTo>
                  <a:pt x="608" y="1680"/>
                </a:lnTo>
                <a:lnTo>
                  <a:pt x="589" y="1677"/>
                </a:lnTo>
                <a:lnTo>
                  <a:pt x="550" y="1674"/>
                </a:lnTo>
                <a:lnTo>
                  <a:pt x="508" y="1666"/>
                </a:lnTo>
                <a:lnTo>
                  <a:pt x="468" y="1658"/>
                </a:lnTo>
                <a:lnTo>
                  <a:pt x="434" y="1647"/>
                </a:lnTo>
                <a:lnTo>
                  <a:pt x="416" y="1641"/>
                </a:lnTo>
                <a:lnTo>
                  <a:pt x="404" y="1636"/>
                </a:lnTo>
                <a:lnTo>
                  <a:pt x="392" y="1627"/>
                </a:lnTo>
                <a:lnTo>
                  <a:pt x="383" y="1622"/>
                </a:lnTo>
                <a:lnTo>
                  <a:pt x="378" y="1614"/>
                </a:lnTo>
                <a:lnTo>
                  <a:pt x="376" y="1608"/>
                </a:lnTo>
                <a:lnTo>
                  <a:pt x="376" y="1597"/>
                </a:lnTo>
                <a:lnTo>
                  <a:pt x="376" y="1583"/>
                </a:lnTo>
                <a:lnTo>
                  <a:pt x="380" y="1572"/>
                </a:lnTo>
                <a:lnTo>
                  <a:pt x="383" y="1559"/>
                </a:lnTo>
                <a:lnTo>
                  <a:pt x="390" y="1548"/>
                </a:lnTo>
                <a:lnTo>
                  <a:pt x="399" y="1534"/>
                </a:lnTo>
                <a:lnTo>
                  <a:pt x="409" y="1523"/>
                </a:lnTo>
                <a:lnTo>
                  <a:pt x="421" y="1512"/>
                </a:lnTo>
                <a:lnTo>
                  <a:pt x="437" y="1503"/>
                </a:lnTo>
                <a:lnTo>
                  <a:pt x="456" y="1492"/>
                </a:lnTo>
                <a:lnTo>
                  <a:pt x="477" y="1484"/>
                </a:lnTo>
                <a:lnTo>
                  <a:pt x="500" y="1479"/>
                </a:lnTo>
                <a:lnTo>
                  <a:pt x="526" y="1473"/>
                </a:lnTo>
                <a:lnTo>
                  <a:pt x="556" y="1468"/>
                </a:lnTo>
                <a:lnTo>
                  <a:pt x="589" y="1465"/>
                </a:lnTo>
                <a:lnTo>
                  <a:pt x="623" y="1465"/>
                </a:lnTo>
                <a:lnTo>
                  <a:pt x="697" y="1470"/>
                </a:lnTo>
                <a:lnTo>
                  <a:pt x="733" y="1476"/>
                </a:lnTo>
                <a:lnTo>
                  <a:pt x="766" y="1484"/>
                </a:lnTo>
                <a:lnTo>
                  <a:pt x="798" y="1495"/>
                </a:lnTo>
                <a:lnTo>
                  <a:pt x="827" y="1506"/>
                </a:lnTo>
                <a:lnTo>
                  <a:pt x="853" y="1523"/>
                </a:lnTo>
                <a:lnTo>
                  <a:pt x="876" y="1539"/>
                </a:lnTo>
                <a:lnTo>
                  <a:pt x="895" y="1556"/>
                </a:lnTo>
                <a:lnTo>
                  <a:pt x="911" y="1575"/>
                </a:lnTo>
                <a:lnTo>
                  <a:pt x="921" y="1597"/>
                </a:lnTo>
                <a:lnTo>
                  <a:pt x="927" y="1619"/>
                </a:lnTo>
                <a:lnTo>
                  <a:pt x="925" y="1644"/>
                </a:lnTo>
                <a:lnTo>
                  <a:pt x="920" y="1669"/>
                </a:lnTo>
                <a:lnTo>
                  <a:pt x="907" y="1693"/>
                </a:lnTo>
                <a:lnTo>
                  <a:pt x="899" y="1707"/>
                </a:lnTo>
                <a:lnTo>
                  <a:pt x="888" y="1721"/>
                </a:lnTo>
              </a:path>
            </a:pathLst>
          </a:custGeom>
          <a:noFill/>
          <a:ln w="50800" cap="rnd">
            <a:solidFill>
              <a:srgbClr val="006666"/>
            </a:solidFill>
            <a:round/>
            <a:headEnd/>
            <a:tailEnd/>
          </a:ln>
        </p:spPr>
        <p:txBody>
          <a:bodyPr/>
          <a:lstStyle/>
          <a:p>
            <a:endParaRPr lang="en-US"/>
          </a:p>
        </p:txBody>
      </p:sp>
      <p:sp>
        <p:nvSpPr>
          <p:cNvPr id="19462" name="Freeform 7">
            <a:extLst>
              <a:ext uri="{C183D7F6-B498-43B3-948B-1728B52AA6E4}">
                <adec:decorative xmlns:adec="http://schemas.microsoft.com/office/drawing/2017/decorative" val="1"/>
              </a:ext>
            </a:extLst>
          </p:cNvPr>
          <p:cNvSpPr>
            <a:spLocks/>
          </p:cNvSpPr>
          <p:nvPr/>
        </p:nvSpPr>
        <p:spPr bwMode="auto">
          <a:xfrm>
            <a:off x="4567238" y="2813050"/>
            <a:ext cx="909637" cy="309563"/>
          </a:xfrm>
          <a:custGeom>
            <a:avLst/>
            <a:gdLst>
              <a:gd name="T0" fmla="*/ 0 w 573"/>
              <a:gd name="T1" fmla="*/ 2147483647 h 195"/>
              <a:gd name="T2" fmla="*/ 2147483647 w 573"/>
              <a:gd name="T3" fmla="*/ 2147483647 h 195"/>
              <a:gd name="T4" fmla="*/ 2147483647 w 573"/>
              <a:gd name="T5" fmla="*/ 2147483647 h 195"/>
              <a:gd name="T6" fmla="*/ 2147483647 w 573"/>
              <a:gd name="T7" fmla="*/ 2147483647 h 195"/>
              <a:gd name="T8" fmla="*/ 2147483647 w 573"/>
              <a:gd name="T9" fmla="*/ 2147483647 h 195"/>
              <a:gd name="T10" fmla="*/ 2147483647 w 573"/>
              <a:gd name="T11" fmla="*/ 2147483647 h 195"/>
              <a:gd name="T12" fmla="*/ 2147483647 w 573"/>
              <a:gd name="T13" fmla="*/ 2147483647 h 195"/>
              <a:gd name="T14" fmla="*/ 2147483647 w 573"/>
              <a:gd name="T15" fmla="*/ 2147483647 h 195"/>
              <a:gd name="T16" fmla="*/ 2147483647 w 573"/>
              <a:gd name="T17" fmla="*/ 2147483647 h 195"/>
              <a:gd name="T18" fmla="*/ 2147483647 w 573"/>
              <a:gd name="T19" fmla="*/ 2147483647 h 195"/>
              <a:gd name="T20" fmla="*/ 2147483647 w 573"/>
              <a:gd name="T21" fmla="*/ 2147483647 h 195"/>
              <a:gd name="T22" fmla="*/ 2147483647 w 573"/>
              <a:gd name="T23" fmla="*/ 2147483647 h 195"/>
              <a:gd name="T24" fmla="*/ 2147483647 w 573"/>
              <a:gd name="T25" fmla="*/ 2147483647 h 195"/>
              <a:gd name="T26" fmla="*/ 2147483647 w 573"/>
              <a:gd name="T27" fmla="*/ 2147483647 h 195"/>
              <a:gd name="T28" fmla="*/ 2147483647 w 573"/>
              <a:gd name="T29" fmla="*/ 2147483647 h 195"/>
              <a:gd name="T30" fmla="*/ 2147483647 w 573"/>
              <a:gd name="T31" fmla="*/ 2147483647 h 195"/>
              <a:gd name="T32" fmla="*/ 2147483647 w 573"/>
              <a:gd name="T33" fmla="*/ 2147483647 h 195"/>
              <a:gd name="T34" fmla="*/ 2147483647 w 573"/>
              <a:gd name="T35" fmla="*/ 2147483647 h 195"/>
              <a:gd name="T36" fmla="*/ 2147483647 w 573"/>
              <a:gd name="T37" fmla="*/ 2147483647 h 195"/>
              <a:gd name="T38" fmla="*/ 2147483647 w 573"/>
              <a:gd name="T39" fmla="*/ 2147483647 h 195"/>
              <a:gd name="T40" fmla="*/ 2147483647 w 573"/>
              <a:gd name="T41" fmla="*/ 2147483647 h 195"/>
              <a:gd name="T42" fmla="*/ 2147483647 w 573"/>
              <a:gd name="T43" fmla="*/ 2147483647 h 195"/>
              <a:gd name="T44" fmla="*/ 2147483647 w 573"/>
              <a:gd name="T45" fmla="*/ 2147483647 h 195"/>
              <a:gd name="T46" fmla="*/ 2147483647 w 573"/>
              <a:gd name="T47" fmla="*/ 2147483647 h 195"/>
              <a:gd name="T48" fmla="*/ 2147483647 w 573"/>
              <a:gd name="T49" fmla="*/ 2147483647 h 195"/>
              <a:gd name="T50" fmla="*/ 2147483647 w 573"/>
              <a:gd name="T51" fmla="*/ 2147483647 h 195"/>
              <a:gd name="T52" fmla="*/ 2147483647 w 573"/>
              <a:gd name="T53" fmla="*/ 2147483647 h 195"/>
              <a:gd name="T54" fmla="*/ 2147483647 w 573"/>
              <a:gd name="T55" fmla="*/ 2147483647 h 195"/>
              <a:gd name="T56" fmla="*/ 2147483647 w 573"/>
              <a:gd name="T57" fmla="*/ 2147483647 h 195"/>
              <a:gd name="T58" fmla="*/ 2147483647 w 573"/>
              <a:gd name="T59" fmla="*/ 2147483647 h 195"/>
              <a:gd name="T60" fmla="*/ 2147483647 w 573"/>
              <a:gd name="T61" fmla="*/ 2147483647 h 195"/>
              <a:gd name="T62" fmla="*/ 2147483647 w 573"/>
              <a:gd name="T63" fmla="*/ 2147483647 h 195"/>
              <a:gd name="T64" fmla="*/ 2147483647 w 573"/>
              <a:gd name="T65" fmla="*/ 2147483647 h 195"/>
              <a:gd name="T66" fmla="*/ 2147483647 w 573"/>
              <a:gd name="T67" fmla="*/ 0 h 1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73"/>
              <a:gd name="T103" fmla="*/ 0 h 195"/>
              <a:gd name="T104" fmla="*/ 573 w 573"/>
              <a:gd name="T105" fmla="*/ 195 h 19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73" h="195">
                <a:moveTo>
                  <a:pt x="0" y="194"/>
                </a:moveTo>
                <a:lnTo>
                  <a:pt x="5" y="192"/>
                </a:lnTo>
                <a:lnTo>
                  <a:pt x="9" y="189"/>
                </a:lnTo>
                <a:lnTo>
                  <a:pt x="15" y="186"/>
                </a:lnTo>
                <a:lnTo>
                  <a:pt x="21" y="183"/>
                </a:lnTo>
                <a:lnTo>
                  <a:pt x="34" y="176"/>
                </a:lnTo>
                <a:lnTo>
                  <a:pt x="49" y="168"/>
                </a:lnTo>
                <a:lnTo>
                  <a:pt x="64" y="159"/>
                </a:lnTo>
                <a:lnTo>
                  <a:pt x="82" y="149"/>
                </a:lnTo>
                <a:lnTo>
                  <a:pt x="99" y="139"/>
                </a:lnTo>
                <a:lnTo>
                  <a:pt x="118" y="129"/>
                </a:lnTo>
                <a:lnTo>
                  <a:pt x="158" y="109"/>
                </a:lnTo>
                <a:lnTo>
                  <a:pt x="177" y="99"/>
                </a:lnTo>
                <a:lnTo>
                  <a:pt x="197" y="89"/>
                </a:lnTo>
                <a:lnTo>
                  <a:pt x="217" y="80"/>
                </a:lnTo>
                <a:lnTo>
                  <a:pt x="237" y="71"/>
                </a:lnTo>
                <a:lnTo>
                  <a:pt x="256" y="64"/>
                </a:lnTo>
                <a:lnTo>
                  <a:pt x="274" y="57"/>
                </a:lnTo>
                <a:lnTo>
                  <a:pt x="291" y="50"/>
                </a:lnTo>
                <a:lnTo>
                  <a:pt x="308" y="44"/>
                </a:lnTo>
                <a:lnTo>
                  <a:pt x="327" y="38"/>
                </a:lnTo>
                <a:lnTo>
                  <a:pt x="347" y="33"/>
                </a:lnTo>
                <a:lnTo>
                  <a:pt x="368" y="29"/>
                </a:lnTo>
                <a:lnTo>
                  <a:pt x="388" y="25"/>
                </a:lnTo>
                <a:lnTo>
                  <a:pt x="410" y="22"/>
                </a:lnTo>
                <a:lnTo>
                  <a:pt x="431" y="18"/>
                </a:lnTo>
                <a:lnTo>
                  <a:pt x="452" y="16"/>
                </a:lnTo>
                <a:lnTo>
                  <a:pt x="472" y="13"/>
                </a:lnTo>
                <a:lnTo>
                  <a:pt x="492" y="11"/>
                </a:lnTo>
                <a:lnTo>
                  <a:pt x="511" y="8"/>
                </a:lnTo>
                <a:lnTo>
                  <a:pt x="529" y="6"/>
                </a:lnTo>
                <a:lnTo>
                  <a:pt x="545" y="4"/>
                </a:lnTo>
                <a:lnTo>
                  <a:pt x="559" y="2"/>
                </a:lnTo>
                <a:lnTo>
                  <a:pt x="572" y="0"/>
                </a:lnTo>
              </a:path>
            </a:pathLst>
          </a:custGeom>
          <a:noFill/>
          <a:ln w="50800" cap="rnd">
            <a:solidFill>
              <a:srgbClr val="FF6600"/>
            </a:solidFill>
            <a:round/>
            <a:headEnd/>
            <a:tailEnd/>
          </a:ln>
        </p:spPr>
        <p:txBody>
          <a:bodyPr/>
          <a:lstStyle/>
          <a:p>
            <a:endParaRPr lang="en-US"/>
          </a:p>
        </p:txBody>
      </p:sp>
      <p:sp>
        <p:nvSpPr>
          <p:cNvPr id="19463" name="Freeform 8">
            <a:extLst>
              <a:ext uri="{C183D7F6-B498-43B3-948B-1728B52AA6E4}">
                <adec:decorative xmlns:adec="http://schemas.microsoft.com/office/drawing/2017/decorative" val="1"/>
              </a:ext>
            </a:extLst>
          </p:cNvPr>
          <p:cNvSpPr>
            <a:spLocks/>
          </p:cNvSpPr>
          <p:nvPr/>
        </p:nvSpPr>
        <p:spPr bwMode="auto">
          <a:xfrm>
            <a:off x="4619625" y="1744663"/>
            <a:ext cx="1984375" cy="1081087"/>
          </a:xfrm>
          <a:custGeom>
            <a:avLst/>
            <a:gdLst>
              <a:gd name="T0" fmla="*/ 2147483647 w 1250"/>
              <a:gd name="T1" fmla="*/ 2147483647 h 681"/>
              <a:gd name="T2" fmla="*/ 2147483647 w 1250"/>
              <a:gd name="T3" fmla="*/ 2147483647 h 681"/>
              <a:gd name="T4" fmla="*/ 2147483647 w 1250"/>
              <a:gd name="T5" fmla="*/ 2147483647 h 681"/>
              <a:gd name="T6" fmla="*/ 2147483647 w 1250"/>
              <a:gd name="T7" fmla="*/ 2147483647 h 681"/>
              <a:gd name="T8" fmla="*/ 2147483647 w 1250"/>
              <a:gd name="T9" fmla="*/ 2147483647 h 681"/>
              <a:gd name="T10" fmla="*/ 2147483647 w 1250"/>
              <a:gd name="T11" fmla="*/ 2147483647 h 681"/>
              <a:gd name="T12" fmla="*/ 2147483647 w 1250"/>
              <a:gd name="T13" fmla="*/ 2147483647 h 681"/>
              <a:gd name="T14" fmla="*/ 2147483647 w 1250"/>
              <a:gd name="T15" fmla="*/ 2147483647 h 681"/>
              <a:gd name="T16" fmla="*/ 2147483647 w 1250"/>
              <a:gd name="T17" fmla="*/ 2147483647 h 681"/>
              <a:gd name="T18" fmla="*/ 2147483647 w 1250"/>
              <a:gd name="T19" fmla="*/ 2147483647 h 681"/>
              <a:gd name="T20" fmla="*/ 2147483647 w 1250"/>
              <a:gd name="T21" fmla="*/ 2147483647 h 681"/>
              <a:gd name="T22" fmla="*/ 2147483647 w 1250"/>
              <a:gd name="T23" fmla="*/ 2147483647 h 681"/>
              <a:gd name="T24" fmla="*/ 2147483647 w 1250"/>
              <a:gd name="T25" fmla="*/ 2147483647 h 681"/>
              <a:gd name="T26" fmla="*/ 2147483647 w 1250"/>
              <a:gd name="T27" fmla="*/ 2147483647 h 681"/>
              <a:gd name="T28" fmla="*/ 2147483647 w 1250"/>
              <a:gd name="T29" fmla="*/ 2147483647 h 681"/>
              <a:gd name="T30" fmla="*/ 2147483647 w 1250"/>
              <a:gd name="T31" fmla="*/ 2147483647 h 681"/>
              <a:gd name="T32" fmla="*/ 2147483647 w 1250"/>
              <a:gd name="T33" fmla="*/ 2147483647 h 681"/>
              <a:gd name="T34" fmla="*/ 2147483647 w 1250"/>
              <a:gd name="T35" fmla="*/ 2147483647 h 681"/>
              <a:gd name="T36" fmla="*/ 2147483647 w 1250"/>
              <a:gd name="T37" fmla="*/ 2147483647 h 681"/>
              <a:gd name="T38" fmla="*/ 2147483647 w 1250"/>
              <a:gd name="T39" fmla="*/ 2147483647 h 681"/>
              <a:gd name="T40" fmla="*/ 2147483647 w 1250"/>
              <a:gd name="T41" fmla="*/ 2147483647 h 681"/>
              <a:gd name="T42" fmla="*/ 2147483647 w 1250"/>
              <a:gd name="T43" fmla="*/ 2147483647 h 681"/>
              <a:gd name="T44" fmla="*/ 2147483647 w 1250"/>
              <a:gd name="T45" fmla="*/ 2147483647 h 681"/>
              <a:gd name="T46" fmla="*/ 2147483647 w 1250"/>
              <a:gd name="T47" fmla="*/ 2147483647 h 681"/>
              <a:gd name="T48" fmla="*/ 2147483647 w 1250"/>
              <a:gd name="T49" fmla="*/ 2147483647 h 681"/>
              <a:gd name="T50" fmla="*/ 2147483647 w 1250"/>
              <a:gd name="T51" fmla="*/ 2147483647 h 681"/>
              <a:gd name="T52" fmla="*/ 2147483647 w 1250"/>
              <a:gd name="T53" fmla="*/ 2147483647 h 681"/>
              <a:gd name="T54" fmla="*/ 2147483647 w 1250"/>
              <a:gd name="T55" fmla="*/ 2147483647 h 681"/>
              <a:gd name="T56" fmla="*/ 0 w 1250"/>
              <a:gd name="T57" fmla="*/ 2147483647 h 681"/>
              <a:gd name="T58" fmla="*/ 2147483647 w 1250"/>
              <a:gd name="T59" fmla="*/ 2147483647 h 681"/>
              <a:gd name="T60" fmla="*/ 2147483647 w 1250"/>
              <a:gd name="T61" fmla="*/ 2147483647 h 681"/>
              <a:gd name="T62" fmla="*/ 2147483647 w 1250"/>
              <a:gd name="T63" fmla="*/ 2147483647 h 681"/>
              <a:gd name="T64" fmla="*/ 2147483647 w 1250"/>
              <a:gd name="T65" fmla="*/ 2147483647 h 681"/>
              <a:gd name="T66" fmla="*/ 2147483647 w 1250"/>
              <a:gd name="T67" fmla="*/ 2147483647 h 681"/>
              <a:gd name="T68" fmla="*/ 2147483647 w 1250"/>
              <a:gd name="T69" fmla="*/ 2147483647 h 681"/>
              <a:gd name="T70" fmla="*/ 2147483647 w 1250"/>
              <a:gd name="T71" fmla="*/ 2147483647 h 681"/>
              <a:gd name="T72" fmla="*/ 2147483647 w 1250"/>
              <a:gd name="T73" fmla="*/ 2147483647 h 681"/>
              <a:gd name="T74" fmla="*/ 2147483647 w 1250"/>
              <a:gd name="T75" fmla="*/ 2147483647 h 681"/>
              <a:gd name="T76" fmla="*/ 2147483647 w 1250"/>
              <a:gd name="T77" fmla="*/ 2147483647 h 681"/>
              <a:gd name="T78" fmla="*/ 2147483647 w 1250"/>
              <a:gd name="T79" fmla="*/ 2147483647 h 681"/>
              <a:gd name="T80" fmla="*/ 2147483647 w 1250"/>
              <a:gd name="T81" fmla="*/ 2147483647 h 681"/>
              <a:gd name="T82" fmla="*/ 2147483647 w 1250"/>
              <a:gd name="T83" fmla="*/ 2147483647 h 681"/>
              <a:gd name="T84" fmla="*/ 2147483647 w 1250"/>
              <a:gd name="T85" fmla="*/ 2147483647 h 681"/>
              <a:gd name="T86" fmla="*/ 2147483647 w 1250"/>
              <a:gd name="T87" fmla="*/ 2147483647 h 681"/>
              <a:gd name="T88" fmla="*/ 2147483647 w 1250"/>
              <a:gd name="T89" fmla="*/ 2147483647 h 681"/>
              <a:gd name="T90" fmla="*/ 2147483647 w 1250"/>
              <a:gd name="T91" fmla="*/ 2147483647 h 681"/>
              <a:gd name="T92" fmla="*/ 2147483647 w 1250"/>
              <a:gd name="T93" fmla="*/ 2147483647 h 6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0"/>
              <a:gd name="T142" fmla="*/ 0 h 681"/>
              <a:gd name="T143" fmla="*/ 1250 w 1250"/>
              <a:gd name="T144" fmla="*/ 681 h 68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0" h="681">
                <a:moveTo>
                  <a:pt x="607" y="680"/>
                </a:moveTo>
                <a:lnTo>
                  <a:pt x="642" y="674"/>
                </a:lnTo>
                <a:lnTo>
                  <a:pt x="681" y="668"/>
                </a:lnTo>
                <a:lnTo>
                  <a:pt x="725" y="660"/>
                </a:lnTo>
                <a:lnTo>
                  <a:pt x="774" y="653"/>
                </a:lnTo>
                <a:lnTo>
                  <a:pt x="827" y="644"/>
                </a:lnTo>
                <a:lnTo>
                  <a:pt x="880" y="633"/>
                </a:lnTo>
                <a:lnTo>
                  <a:pt x="933" y="621"/>
                </a:lnTo>
                <a:lnTo>
                  <a:pt x="986" y="607"/>
                </a:lnTo>
                <a:lnTo>
                  <a:pt x="1037" y="591"/>
                </a:lnTo>
                <a:lnTo>
                  <a:pt x="1086" y="572"/>
                </a:lnTo>
                <a:lnTo>
                  <a:pt x="1129" y="551"/>
                </a:lnTo>
                <a:lnTo>
                  <a:pt x="1167" y="528"/>
                </a:lnTo>
                <a:lnTo>
                  <a:pt x="1200" y="502"/>
                </a:lnTo>
                <a:lnTo>
                  <a:pt x="1214" y="489"/>
                </a:lnTo>
                <a:lnTo>
                  <a:pt x="1226" y="474"/>
                </a:lnTo>
                <a:lnTo>
                  <a:pt x="1235" y="459"/>
                </a:lnTo>
                <a:lnTo>
                  <a:pt x="1243" y="442"/>
                </a:lnTo>
                <a:lnTo>
                  <a:pt x="1247" y="425"/>
                </a:lnTo>
                <a:lnTo>
                  <a:pt x="1249" y="406"/>
                </a:lnTo>
                <a:lnTo>
                  <a:pt x="1247" y="388"/>
                </a:lnTo>
                <a:lnTo>
                  <a:pt x="1243" y="370"/>
                </a:lnTo>
                <a:lnTo>
                  <a:pt x="1235" y="353"/>
                </a:lnTo>
                <a:lnTo>
                  <a:pt x="1224" y="337"/>
                </a:lnTo>
                <a:lnTo>
                  <a:pt x="1210" y="320"/>
                </a:lnTo>
                <a:lnTo>
                  <a:pt x="1192" y="305"/>
                </a:lnTo>
                <a:lnTo>
                  <a:pt x="1173" y="291"/>
                </a:lnTo>
                <a:lnTo>
                  <a:pt x="1151" y="277"/>
                </a:lnTo>
                <a:lnTo>
                  <a:pt x="1127" y="264"/>
                </a:lnTo>
                <a:lnTo>
                  <a:pt x="1100" y="251"/>
                </a:lnTo>
                <a:lnTo>
                  <a:pt x="1043" y="228"/>
                </a:lnTo>
                <a:lnTo>
                  <a:pt x="980" y="206"/>
                </a:lnTo>
                <a:lnTo>
                  <a:pt x="911" y="187"/>
                </a:lnTo>
                <a:lnTo>
                  <a:pt x="841" y="171"/>
                </a:lnTo>
                <a:lnTo>
                  <a:pt x="768" y="157"/>
                </a:lnTo>
                <a:lnTo>
                  <a:pt x="697" y="146"/>
                </a:lnTo>
                <a:lnTo>
                  <a:pt x="628" y="136"/>
                </a:lnTo>
                <a:lnTo>
                  <a:pt x="562" y="130"/>
                </a:lnTo>
                <a:lnTo>
                  <a:pt x="501" y="125"/>
                </a:lnTo>
                <a:lnTo>
                  <a:pt x="446" y="124"/>
                </a:lnTo>
                <a:lnTo>
                  <a:pt x="422" y="124"/>
                </a:lnTo>
                <a:lnTo>
                  <a:pt x="400" y="124"/>
                </a:lnTo>
                <a:lnTo>
                  <a:pt x="359" y="126"/>
                </a:lnTo>
                <a:lnTo>
                  <a:pt x="318" y="131"/>
                </a:lnTo>
                <a:lnTo>
                  <a:pt x="279" y="135"/>
                </a:lnTo>
                <a:lnTo>
                  <a:pt x="243" y="142"/>
                </a:lnTo>
                <a:lnTo>
                  <a:pt x="206" y="148"/>
                </a:lnTo>
                <a:lnTo>
                  <a:pt x="173" y="156"/>
                </a:lnTo>
                <a:lnTo>
                  <a:pt x="143" y="165"/>
                </a:lnTo>
                <a:lnTo>
                  <a:pt x="114" y="174"/>
                </a:lnTo>
                <a:lnTo>
                  <a:pt x="88" y="183"/>
                </a:lnTo>
                <a:lnTo>
                  <a:pt x="65" y="193"/>
                </a:lnTo>
                <a:lnTo>
                  <a:pt x="45" y="203"/>
                </a:lnTo>
                <a:lnTo>
                  <a:pt x="29" y="212"/>
                </a:lnTo>
                <a:lnTo>
                  <a:pt x="17" y="222"/>
                </a:lnTo>
                <a:lnTo>
                  <a:pt x="6" y="232"/>
                </a:lnTo>
                <a:lnTo>
                  <a:pt x="2" y="241"/>
                </a:lnTo>
                <a:lnTo>
                  <a:pt x="0" y="250"/>
                </a:lnTo>
                <a:lnTo>
                  <a:pt x="0" y="263"/>
                </a:lnTo>
                <a:lnTo>
                  <a:pt x="2" y="275"/>
                </a:lnTo>
                <a:lnTo>
                  <a:pt x="10" y="287"/>
                </a:lnTo>
                <a:lnTo>
                  <a:pt x="21" y="296"/>
                </a:lnTo>
                <a:lnTo>
                  <a:pt x="37" y="305"/>
                </a:lnTo>
                <a:lnTo>
                  <a:pt x="55" y="313"/>
                </a:lnTo>
                <a:lnTo>
                  <a:pt x="78" y="320"/>
                </a:lnTo>
                <a:lnTo>
                  <a:pt x="102" y="325"/>
                </a:lnTo>
                <a:lnTo>
                  <a:pt x="131" y="329"/>
                </a:lnTo>
                <a:lnTo>
                  <a:pt x="163" y="331"/>
                </a:lnTo>
                <a:lnTo>
                  <a:pt x="200" y="332"/>
                </a:lnTo>
                <a:lnTo>
                  <a:pt x="237" y="332"/>
                </a:lnTo>
                <a:lnTo>
                  <a:pt x="277" y="330"/>
                </a:lnTo>
                <a:lnTo>
                  <a:pt x="322" y="327"/>
                </a:lnTo>
                <a:lnTo>
                  <a:pt x="367" y="321"/>
                </a:lnTo>
                <a:lnTo>
                  <a:pt x="416" y="315"/>
                </a:lnTo>
                <a:lnTo>
                  <a:pt x="463" y="307"/>
                </a:lnTo>
                <a:lnTo>
                  <a:pt x="505" y="299"/>
                </a:lnTo>
                <a:lnTo>
                  <a:pt x="546" y="289"/>
                </a:lnTo>
                <a:lnTo>
                  <a:pt x="581" y="279"/>
                </a:lnTo>
                <a:lnTo>
                  <a:pt x="613" y="269"/>
                </a:lnTo>
                <a:lnTo>
                  <a:pt x="642" y="259"/>
                </a:lnTo>
                <a:lnTo>
                  <a:pt x="668" y="248"/>
                </a:lnTo>
                <a:lnTo>
                  <a:pt x="693" y="238"/>
                </a:lnTo>
                <a:lnTo>
                  <a:pt x="713" y="227"/>
                </a:lnTo>
                <a:lnTo>
                  <a:pt x="734" y="216"/>
                </a:lnTo>
                <a:lnTo>
                  <a:pt x="770" y="195"/>
                </a:lnTo>
                <a:lnTo>
                  <a:pt x="801" y="175"/>
                </a:lnTo>
                <a:lnTo>
                  <a:pt x="831" y="157"/>
                </a:lnTo>
                <a:lnTo>
                  <a:pt x="864" y="136"/>
                </a:lnTo>
                <a:lnTo>
                  <a:pt x="892" y="115"/>
                </a:lnTo>
                <a:lnTo>
                  <a:pt x="915" y="93"/>
                </a:lnTo>
                <a:lnTo>
                  <a:pt x="935" y="71"/>
                </a:lnTo>
                <a:lnTo>
                  <a:pt x="951" y="50"/>
                </a:lnTo>
                <a:lnTo>
                  <a:pt x="968" y="31"/>
                </a:lnTo>
                <a:lnTo>
                  <a:pt x="980" y="14"/>
                </a:lnTo>
                <a:lnTo>
                  <a:pt x="992" y="0"/>
                </a:lnTo>
              </a:path>
            </a:pathLst>
          </a:custGeom>
          <a:noFill/>
          <a:ln w="50800" cap="rnd">
            <a:solidFill>
              <a:srgbClr val="FF6600"/>
            </a:solidFill>
            <a:round/>
            <a:headEnd/>
            <a:tailEnd/>
          </a:ln>
        </p:spPr>
        <p:txBody>
          <a:bodyPr/>
          <a:lstStyle/>
          <a:p>
            <a:endParaRPr lang="en-US"/>
          </a:p>
        </p:txBody>
      </p:sp>
      <p:sp>
        <p:nvSpPr>
          <p:cNvPr id="19464" name="Rectangle 9" descr="Formation"/>
          <p:cNvSpPr>
            <a:spLocks noChangeArrowheads="1"/>
          </p:cNvSpPr>
          <p:nvPr/>
        </p:nvSpPr>
        <p:spPr bwMode="auto">
          <a:xfrm>
            <a:off x="1295400" y="4784725"/>
            <a:ext cx="1479550" cy="333375"/>
          </a:xfrm>
          <a:prstGeom prst="rect">
            <a:avLst/>
          </a:prstGeom>
          <a:noFill/>
          <a:ln w="12700">
            <a:noFill/>
            <a:miter lim="800000"/>
            <a:headEnd/>
            <a:tailEnd/>
          </a:ln>
        </p:spPr>
        <p:txBody>
          <a:bodyPr wrap="none" lIns="90487" tIns="44450" rIns="90487" bIns="44450" anchor="ctr">
            <a:spAutoFit/>
          </a:bodyPr>
          <a:lstStyle/>
          <a:p>
            <a:pPr algn="ctr" eaLnBrk="0" hangingPunct="0">
              <a:spcBef>
                <a:spcPct val="50000"/>
              </a:spcBef>
            </a:pPr>
            <a:r>
              <a:rPr lang="en-US" altLang="en-US" sz="1600" b="1" dirty="0"/>
              <a:t>FORMATION</a:t>
            </a:r>
          </a:p>
        </p:txBody>
      </p:sp>
      <p:sp>
        <p:nvSpPr>
          <p:cNvPr id="19465" name="Rectangle 10" descr="Growth"/>
          <p:cNvSpPr>
            <a:spLocks noChangeArrowheads="1"/>
          </p:cNvSpPr>
          <p:nvPr/>
        </p:nvSpPr>
        <p:spPr bwMode="auto">
          <a:xfrm>
            <a:off x="2384425" y="4010025"/>
            <a:ext cx="1128713" cy="333375"/>
          </a:xfrm>
          <a:prstGeom prst="rect">
            <a:avLst/>
          </a:prstGeom>
          <a:noFill/>
          <a:ln w="12700">
            <a:noFill/>
            <a:miter lim="800000"/>
            <a:headEnd/>
            <a:tailEnd/>
          </a:ln>
        </p:spPr>
        <p:txBody>
          <a:bodyPr wrap="none" lIns="90487" tIns="44450" rIns="90487" bIns="44450" anchor="ctr">
            <a:spAutoFit/>
          </a:bodyPr>
          <a:lstStyle/>
          <a:p>
            <a:pPr algn="ctr" eaLnBrk="0" hangingPunct="0">
              <a:spcBef>
                <a:spcPct val="50000"/>
              </a:spcBef>
            </a:pPr>
            <a:r>
              <a:rPr lang="en-US" altLang="en-US" sz="1600" b="1" dirty="0"/>
              <a:t>GROWTH</a:t>
            </a:r>
          </a:p>
        </p:txBody>
      </p:sp>
      <p:sp>
        <p:nvSpPr>
          <p:cNvPr id="19466" name="Rectangle 11" descr="Turbulence"/>
          <p:cNvSpPr>
            <a:spLocks noChangeArrowheads="1"/>
          </p:cNvSpPr>
          <p:nvPr/>
        </p:nvSpPr>
        <p:spPr bwMode="auto">
          <a:xfrm>
            <a:off x="2932113" y="2727325"/>
            <a:ext cx="1635125" cy="333375"/>
          </a:xfrm>
          <a:prstGeom prst="rect">
            <a:avLst/>
          </a:prstGeom>
          <a:noFill/>
          <a:ln w="12700">
            <a:noFill/>
            <a:miter lim="800000"/>
            <a:headEnd/>
            <a:tailEnd/>
          </a:ln>
        </p:spPr>
        <p:txBody>
          <a:bodyPr wrap="none" lIns="90487" tIns="44450" rIns="90487" bIns="44450" anchor="ctr">
            <a:spAutoFit/>
          </a:bodyPr>
          <a:lstStyle/>
          <a:p>
            <a:pPr algn="ctr" eaLnBrk="0" hangingPunct="0">
              <a:spcBef>
                <a:spcPct val="50000"/>
              </a:spcBef>
            </a:pPr>
            <a:r>
              <a:rPr lang="en-US" altLang="en-US" sz="1600" b="1" dirty="0"/>
              <a:t>TURBULENCE</a:t>
            </a:r>
          </a:p>
        </p:txBody>
      </p:sp>
      <p:sp>
        <p:nvSpPr>
          <p:cNvPr id="19467" name="Rectangle 12" descr="New Growth"/>
          <p:cNvSpPr>
            <a:spLocks noChangeArrowheads="1"/>
          </p:cNvSpPr>
          <p:nvPr/>
        </p:nvSpPr>
        <p:spPr bwMode="auto">
          <a:xfrm>
            <a:off x="4930775" y="1038225"/>
            <a:ext cx="1677988" cy="333375"/>
          </a:xfrm>
          <a:prstGeom prst="rect">
            <a:avLst/>
          </a:prstGeom>
          <a:noFill/>
          <a:ln w="12700">
            <a:noFill/>
            <a:miter lim="800000"/>
            <a:headEnd/>
            <a:tailEnd/>
          </a:ln>
        </p:spPr>
        <p:txBody>
          <a:bodyPr wrap="none" lIns="90487" tIns="44450" rIns="90487" bIns="44450" anchor="ctr">
            <a:spAutoFit/>
          </a:bodyPr>
          <a:lstStyle/>
          <a:p>
            <a:pPr algn="ctr" eaLnBrk="0" hangingPunct="0">
              <a:spcBef>
                <a:spcPct val="50000"/>
              </a:spcBef>
            </a:pPr>
            <a:r>
              <a:rPr lang="en-US" altLang="en-US" sz="1600" b="1" dirty="0"/>
              <a:t>NEW GROWTH</a:t>
            </a:r>
          </a:p>
        </p:txBody>
      </p:sp>
      <p:sp>
        <p:nvSpPr>
          <p:cNvPr id="19468" name="Rectangle 13" descr="Transformation"/>
          <p:cNvSpPr>
            <a:spLocks noChangeArrowheads="1"/>
          </p:cNvSpPr>
          <p:nvPr/>
        </p:nvSpPr>
        <p:spPr bwMode="auto">
          <a:xfrm>
            <a:off x="6272213" y="2638425"/>
            <a:ext cx="2168525" cy="333375"/>
          </a:xfrm>
          <a:prstGeom prst="rect">
            <a:avLst/>
          </a:prstGeom>
          <a:noFill/>
          <a:ln w="12700">
            <a:noFill/>
            <a:miter lim="800000"/>
            <a:headEnd/>
            <a:tailEnd/>
          </a:ln>
        </p:spPr>
        <p:txBody>
          <a:bodyPr wrap="none" lIns="90487" tIns="44450" rIns="90487" bIns="44450" anchor="ctr">
            <a:spAutoFit/>
          </a:bodyPr>
          <a:lstStyle/>
          <a:p>
            <a:pPr algn="ctr" eaLnBrk="0" hangingPunct="0">
              <a:spcBef>
                <a:spcPct val="50000"/>
              </a:spcBef>
            </a:pPr>
            <a:r>
              <a:rPr lang="en-US" altLang="en-US" sz="1600" b="1" dirty="0"/>
              <a:t>TRANSFORMATION</a:t>
            </a:r>
          </a:p>
        </p:txBody>
      </p:sp>
      <p:sp>
        <p:nvSpPr>
          <p:cNvPr id="19469" name="Rectangle 14" descr="Declining into the Spin Cycle"/>
          <p:cNvSpPr>
            <a:spLocks noChangeArrowheads="1"/>
          </p:cNvSpPr>
          <p:nvPr/>
        </p:nvSpPr>
        <p:spPr bwMode="auto">
          <a:xfrm>
            <a:off x="6629400" y="3295650"/>
            <a:ext cx="1766888" cy="407988"/>
          </a:xfrm>
          <a:prstGeom prst="rect">
            <a:avLst/>
          </a:prstGeom>
          <a:noFill/>
          <a:ln w="12700">
            <a:noFill/>
            <a:miter lim="800000"/>
            <a:headEnd/>
            <a:tailEnd/>
          </a:ln>
        </p:spPr>
        <p:txBody>
          <a:bodyPr lIns="90487" tIns="44450" rIns="90487" bIns="44450" anchor="ctr">
            <a:spAutoFit/>
          </a:bodyPr>
          <a:lstStyle/>
          <a:p>
            <a:pPr eaLnBrk="0" hangingPunct="0">
              <a:lnSpc>
                <a:spcPct val="50000"/>
              </a:lnSpc>
              <a:spcBef>
                <a:spcPct val="50000"/>
              </a:spcBef>
            </a:pPr>
            <a:r>
              <a:rPr lang="en-US" altLang="en-US" sz="1400" b="1" dirty="0">
                <a:solidFill>
                  <a:srgbClr val="FF6600"/>
                </a:solidFill>
              </a:rPr>
              <a:t>Declining into the</a:t>
            </a:r>
          </a:p>
          <a:p>
            <a:pPr eaLnBrk="0" hangingPunct="0">
              <a:lnSpc>
                <a:spcPct val="50000"/>
              </a:lnSpc>
              <a:spcBef>
                <a:spcPct val="50000"/>
              </a:spcBef>
            </a:pPr>
            <a:r>
              <a:rPr lang="en-US" altLang="en-US" sz="1400" b="1" dirty="0">
                <a:solidFill>
                  <a:srgbClr val="FF6600"/>
                </a:solidFill>
              </a:rPr>
              <a:t>Spin Cycle</a:t>
            </a:r>
          </a:p>
        </p:txBody>
      </p:sp>
      <p:sp>
        <p:nvSpPr>
          <p:cNvPr id="19470" name="Rectangle 15" descr="Building the Profit Spiral"/>
          <p:cNvSpPr>
            <a:spLocks noChangeArrowheads="1"/>
          </p:cNvSpPr>
          <p:nvPr/>
        </p:nvSpPr>
        <p:spPr bwMode="auto">
          <a:xfrm>
            <a:off x="6683375" y="1990725"/>
            <a:ext cx="1252538" cy="407988"/>
          </a:xfrm>
          <a:prstGeom prst="rect">
            <a:avLst/>
          </a:prstGeom>
          <a:noFill/>
          <a:ln w="12700">
            <a:noFill/>
            <a:miter lim="800000"/>
            <a:headEnd/>
            <a:tailEnd/>
          </a:ln>
        </p:spPr>
        <p:txBody>
          <a:bodyPr lIns="90487" tIns="44450" rIns="90487" bIns="44450" anchor="ctr">
            <a:spAutoFit/>
          </a:bodyPr>
          <a:lstStyle/>
          <a:p>
            <a:pPr eaLnBrk="0" hangingPunct="0">
              <a:lnSpc>
                <a:spcPct val="50000"/>
              </a:lnSpc>
              <a:spcBef>
                <a:spcPct val="50000"/>
              </a:spcBef>
            </a:pPr>
            <a:r>
              <a:rPr lang="en-US" altLang="en-US" sz="1400" b="1" dirty="0">
                <a:solidFill>
                  <a:srgbClr val="006666"/>
                </a:solidFill>
              </a:rPr>
              <a:t>Building the </a:t>
            </a:r>
          </a:p>
          <a:p>
            <a:pPr eaLnBrk="0" hangingPunct="0">
              <a:lnSpc>
                <a:spcPct val="50000"/>
              </a:lnSpc>
              <a:spcBef>
                <a:spcPct val="50000"/>
              </a:spcBef>
            </a:pPr>
            <a:r>
              <a:rPr lang="en-US" altLang="en-US" sz="1400" b="1" dirty="0">
                <a:solidFill>
                  <a:srgbClr val="006666"/>
                </a:solidFill>
              </a:rPr>
              <a:t>Profit Spiral</a:t>
            </a:r>
          </a:p>
        </p:txBody>
      </p:sp>
      <p:sp>
        <p:nvSpPr>
          <p:cNvPr id="19471" name="Freeform 16">
            <a:extLst>
              <a:ext uri="{C183D7F6-B498-43B3-948B-1728B52AA6E4}">
                <adec:decorative xmlns:adec="http://schemas.microsoft.com/office/drawing/2017/decorative" val="1"/>
              </a:ext>
            </a:extLst>
          </p:cNvPr>
          <p:cNvSpPr>
            <a:spLocks/>
          </p:cNvSpPr>
          <p:nvPr/>
        </p:nvSpPr>
        <p:spPr bwMode="auto">
          <a:xfrm>
            <a:off x="6294438" y="571500"/>
            <a:ext cx="863600" cy="1079500"/>
          </a:xfrm>
          <a:custGeom>
            <a:avLst/>
            <a:gdLst>
              <a:gd name="T0" fmla="*/ 0 w 544"/>
              <a:gd name="T1" fmla="*/ 2147483647 h 680"/>
              <a:gd name="T2" fmla="*/ 2147483647 w 544"/>
              <a:gd name="T3" fmla="*/ 2147483647 h 680"/>
              <a:gd name="T4" fmla="*/ 2147483647 w 544"/>
              <a:gd name="T5" fmla="*/ 0 h 680"/>
              <a:gd name="T6" fmla="*/ 0 60000 65536"/>
              <a:gd name="T7" fmla="*/ 0 60000 65536"/>
              <a:gd name="T8" fmla="*/ 0 60000 65536"/>
              <a:gd name="T9" fmla="*/ 0 w 544"/>
              <a:gd name="T10" fmla="*/ 0 h 680"/>
              <a:gd name="T11" fmla="*/ 544 w 544"/>
              <a:gd name="T12" fmla="*/ 680 h 680"/>
            </a:gdLst>
            <a:ahLst/>
            <a:cxnLst>
              <a:cxn ang="T6">
                <a:pos x="T0" y="T1"/>
              </a:cxn>
              <a:cxn ang="T7">
                <a:pos x="T2" y="T3"/>
              </a:cxn>
              <a:cxn ang="T8">
                <a:pos x="T4" y="T5"/>
              </a:cxn>
            </a:cxnLst>
            <a:rect l="T9" t="T10" r="T11" b="T12"/>
            <a:pathLst>
              <a:path w="544" h="680">
                <a:moveTo>
                  <a:pt x="0" y="680"/>
                </a:moveTo>
                <a:cubicBezTo>
                  <a:pt x="57" y="627"/>
                  <a:pt x="237" y="473"/>
                  <a:pt x="328" y="360"/>
                </a:cubicBezTo>
                <a:cubicBezTo>
                  <a:pt x="419" y="247"/>
                  <a:pt x="499" y="51"/>
                  <a:pt x="544" y="0"/>
                </a:cubicBezTo>
              </a:path>
            </a:pathLst>
          </a:custGeom>
          <a:noFill/>
          <a:ln w="47625" cap="rnd">
            <a:solidFill>
              <a:srgbClr val="FF6600"/>
            </a:solidFill>
            <a:round/>
            <a:headEnd/>
            <a:tailEnd type="triangle" w="med" len="med"/>
          </a:ln>
        </p:spPr>
        <p:txBody>
          <a:bodyPr/>
          <a:lstStyle/>
          <a:p>
            <a:endParaRPr lang="en-US"/>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75A9-144B-359B-4C99-D25DBD0F25E0}"/>
              </a:ext>
            </a:extLst>
          </p:cNvPr>
          <p:cNvSpPr>
            <a:spLocks noGrp="1"/>
          </p:cNvSpPr>
          <p:nvPr>
            <p:ph type="title"/>
          </p:nvPr>
        </p:nvSpPr>
        <p:spPr/>
        <p:txBody>
          <a:bodyPr/>
          <a:lstStyle/>
          <a:p>
            <a:r>
              <a:rPr lang="en-US" sz="4400" dirty="0"/>
              <a:t>Role of Boards</a:t>
            </a:r>
          </a:p>
        </p:txBody>
      </p:sp>
      <p:pic>
        <p:nvPicPr>
          <p:cNvPr id="4" name="Role_of_Boards">
            <a:hlinkClick r:id="" action="ppaction://media"/>
            <a:extLst>
              <a:ext uri="{FF2B5EF4-FFF2-40B4-BE49-F238E27FC236}">
                <a16:creationId xmlns:a16="http://schemas.microsoft.com/office/drawing/2014/main" id="{15053107-4A0A-0F72-7216-4CF17549FEA1}"/>
              </a:ext>
              <a:ext uri="{C183D7F6-B498-43B3-948B-1728B52AA6E4}">
                <adec:decorative xmlns:adec="http://schemas.microsoft.com/office/drawing/2017/decorative" val="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79525" y="1050925"/>
            <a:ext cx="6584950" cy="4938713"/>
          </a:xfrm>
        </p:spPr>
      </p:pic>
    </p:spTree>
    <p:extLst>
      <p:ext uri="{BB962C8B-B14F-4D97-AF65-F5344CB8AC3E}">
        <p14:creationId xmlns:p14="http://schemas.microsoft.com/office/powerpoint/2010/main" val="271858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rrowheads="1"/>
          </p:cNvSpPr>
          <p:nvPr>
            <p:ph type="title"/>
          </p:nvPr>
        </p:nvSpPr>
        <p:spPr>
          <a:noFill/>
        </p:spPr>
        <p:txBody>
          <a:bodyPr/>
          <a:lstStyle/>
          <a:p>
            <a:r>
              <a:rPr lang="en-US" sz="4000" dirty="0">
                <a:effectLst/>
              </a:rPr>
              <a:t>Directors’ Roles and Responsibilities</a:t>
            </a:r>
          </a:p>
        </p:txBody>
      </p:sp>
      <p:sp>
        <p:nvSpPr>
          <p:cNvPr id="69634" name="Rectangle 3"/>
          <p:cNvSpPr>
            <a:spLocks noGrp="1" noChangeArrowheads="1"/>
          </p:cNvSpPr>
          <p:nvPr>
            <p:ph idx="1"/>
          </p:nvPr>
        </p:nvSpPr>
        <p:spPr>
          <a:noFill/>
        </p:spPr>
        <p:txBody>
          <a:bodyPr/>
          <a:lstStyle/>
          <a:p>
            <a:pPr marL="228600" indent="-228600">
              <a:lnSpc>
                <a:spcPct val="90000"/>
              </a:lnSpc>
              <a:buClr>
                <a:schemeClr val="tx1"/>
              </a:buClr>
              <a:buFont typeface="Wingdings" pitchFamily="2" charset="2"/>
              <a:buNone/>
            </a:pPr>
            <a:endParaRPr lang="en-US" sz="1700" b="1" dirty="0">
              <a:effectLst/>
            </a:endParaRPr>
          </a:p>
          <a:p>
            <a:pPr marL="228600" indent="-228600">
              <a:lnSpc>
                <a:spcPct val="90000"/>
              </a:lnSpc>
              <a:buClr>
                <a:schemeClr val="tx1"/>
              </a:buClr>
              <a:buFont typeface="Wingdings" pitchFamily="2" charset="2"/>
              <a:buNone/>
            </a:pPr>
            <a:r>
              <a:rPr lang="en-US" sz="1700" b="1" dirty="0">
                <a:effectLst/>
              </a:rPr>
              <a:t>Strategic Role</a:t>
            </a:r>
          </a:p>
          <a:p>
            <a:pPr marL="228600" indent="-228600">
              <a:lnSpc>
                <a:spcPct val="90000"/>
              </a:lnSpc>
              <a:buClr>
                <a:schemeClr val="tx1"/>
              </a:buClr>
            </a:pPr>
            <a:r>
              <a:rPr lang="en-US" sz="1700" dirty="0">
                <a:effectLst/>
              </a:rPr>
              <a:t>Oversees, and participates in, planning process (strategic and annual operating plan)</a:t>
            </a:r>
          </a:p>
          <a:p>
            <a:pPr marL="228600" indent="-228600">
              <a:lnSpc>
                <a:spcPct val="90000"/>
              </a:lnSpc>
              <a:buClr>
                <a:schemeClr val="tx1"/>
              </a:buClr>
            </a:pPr>
            <a:r>
              <a:rPr lang="en-US" sz="1700" dirty="0">
                <a:effectLst/>
              </a:rPr>
              <a:t>Consults with CEO and executive team:  chaplains and cheerleaders</a:t>
            </a:r>
          </a:p>
          <a:p>
            <a:pPr marL="228600" indent="-228600">
              <a:lnSpc>
                <a:spcPct val="90000"/>
              </a:lnSpc>
              <a:buClr>
                <a:schemeClr val="tx1"/>
              </a:buClr>
            </a:pPr>
            <a:r>
              <a:rPr lang="en-US" sz="1700" dirty="0">
                <a:effectLst/>
              </a:rPr>
              <a:t>Shares his/her personal networks</a:t>
            </a:r>
          </a:p>
          <a:p>
            <a:pPr marL="685800" lvl="1" indent="-228600">
              <a:lnSpc>
                <a:spcPct val="90000"/>
              </a:lnSpc>
              <a:buClr>
                <a:schemeClr val="tx1"/>
              </a:buClr>
            </a:pPr>
            <a:r>
              <a:rPr lang="en-US" sz="1700" dirty="0">
                <a:effectLst/>
              </a:rPr>
              <a:t>Potential customers and partners</a:t>
            </a:r>
          </a:p>
          <a:p>
            <a:pPr marL="685800" lvl="1" indent="-228600">
              <a:lnSpc>
                <a:spcPct val="90000"/>
              </a:lnSpc>
              <a:buClr>
                <a:schemeClr val="tx1"/>
              </a:buClr>
            </a:pPr>
            <a:r>
              <a:rPr lang="en-US" sz="1700" dirty="0">
                <a:effectLst/>
              </a:rPr>
              <a:t>Financing sources</a:t>
            </a:r>
          </a:p>
          <a:p>
            <a:pPr marL="685800" lvl="1" indent="-228600">
              <a:lnSpc>
                <a:spcPct val="90000"/>
              </a:lnSpc>
              <a:buClr>
                <a:schemeClr val="tx1"/>
              </a:buClr>
            </a:pPr>
            <a:r>
              <a:rPr lang="en-US" sz="1700" dirty="0">
                <a:effectLst/>
              </a:rPr>
              <a:t>‘Expert’ advice</a:t>
            </a:r>
          </a:p>
          <a:p>
            <a:pPr marL="685800" lvl="1" indent="-228600">
              <a:lnSpc>
                <a:spcPct val="90000"/>
              </a:lnSpc>
              <a:buClr>
                <a:schemeClr val="tx1"/>
              </a:buClr>
            </a:pPr>
            <a:r>
              <a:rPr lang="en-US" sz="1700" dirty="0">
                <a:effectLst/>
              </a:rPr>
              <a:t>Other SRF portfolio company executives</a:t>
            </a:r>
          </a:p>
          <a:p>
            <a:pPr marL="228600" indent="-228600">
              <a:lnSpc>
                <a:spcPct val="90000"/>
              </a:lnSpc>
              <a:buClr>
                <a:schemeClr val="tx1"/>
              </a:buClr>
            </a:pPr>
            <a:r>
              <a:rPr lang="en-US" sz="1700" dirty="0">
                <a:effectLst/>
              </a:rPr>
              <a:t>Sets objectives based on the company plan and provides a periodic CEO performance review</a:t>
            </a:r>
          </a:p>
          <a:p>
            <a:pPr marL="228600" indent="-228600">
              <a:lnSpc>
                <a:spcPct val="90000"/>
              </a:lnSpc>
              <a:buClr>
                <a:schemeClr val="tx1"/>
              </a:buClr>
            </a:pPr>
            <a:r>
              <a:rPr lang="en-US" sz="1700" dirty="0">
                <a:effectLst/>
              </a:rPr>
              <a:t>Determines CEO and other management compensation</a:t>
            </a:r>
          </a:p>
          <a:p>
            <a:pPr marL="228600" indent="-228600">
              <a:lnSpc>
                <a:spcPct val="90000"/>
              </a:lnSpc>
              <a:buClr>
                <a:schemeClr val="tx1"/>
              </a:buClr>
            </a:pPr>
            <a:r>
              <a:rPr lang="en-US" sz="1700" dirty="0">
                <a:effectLst/>
              </a:rPr>
              <a:t>Works with CEO to establish ethical standards and codes of conduct</a:t>
            </a:r>
          </a:p>
        </p:txBody>
      </p:sp>
      <p:sp>
        <p:nvSpPr>
          <p:cNvPr id="69635" name="Rectangle 4"/>
          <p:cNvSpPr>
            <a:spLocks noGrp="1" noChangeArrowheads="1"/>
          </p:cNvSpPr>
          <p:nvPr>
            <p:ph idx="10"/>
          </p:nvPr>
        </p:nvSpPr>
        <p:spPr>
          <a:prstGeom prst="rect">
            <a:avLst/>
          </a:prstGeom>
          <a:noFill/>
        </p:spPr>
        <p:txBody>
          <a:bodyPr/>
          <a:lstStyle/>
          <a:p>
            <a:pPr marL="228600" indent="-228600">
              <a:lnSpc>
                <a:spcPct val="90000"/>
              </a:lnSpc>
              <a:buClr>
                <a:schemeClr val="tx1"/>
              </a:buClr>
              <a:buFont typeface="Wingdings" pitchFamily="2" charset="2"/>
              <a:buNone/>
            </a:pPr>
            <a:endParaRPr lang="en-US" sz="1700" b="1" dirty="0">
              <a:effectLst/>
            </a:endParaRPr>
          </a:p>
          <a:p>
            <a:pPr marL="228600" indent="-228600">
              <a:lnSpc>
                <a:spcPct val="90000"/>
              </a:lnSpc>
              <a:buClr>
                <a:schemeClr val="tx1"/>
              </a:buClr>
              <a:buFont typeface="Wingdings" pitchFamily="2" charset="2"/>
              <a:buNone/>
            </a:pPr>
            <a:r>
              <a:rPr lang="en-US" sz="1700" b="1" dirty="0">
                <a:effectLst/>
              </a:rPr>
              <a:t>Legal/Fiduciary Responsibility</a:t>
            </a:r>
          </a:p>
          <a:p>
            <a:pPr marL="228600" indent="-228600">
              <a:lnSpc>
                <a:spcPct val="90000"/>
              </a:lnSpc>
              <a:buClr>
                <a:schemeClr val="tx1"/>
              </a:buClr>
            </a:pPr>
            <a:r>
              <a:rPr lang="en-US" sz="1700" dirty="0">
                <a:effectLst/>
              </a:rPr>
              <a:t>Ensures corporate governance and oversight:  primary responsibility is to company</a:t>
            </a:r>
          </a:p>
          <a:p>
            <a:pPr marL="228600" indent="-228600">
              <a:lnSpc>
                <a:spcPct val="90000"/>
              </a:lnSpc>
              <a:buClr>
                <a:schemeClr val="tx1"/>
              </a:buClr>
            </a:pPr>
            <a:r>
              <a:rPr lang="en-US" sz="1700" dirty="0">
                <a:effectLst/>
              </a:rPr>
              <a:t>Approves key transactions, such as</a:t>
            </a:r>
          </a:p>
          <a:p>
            <a:pPr marL="685800" lvl="1" indent="-228600">
              <a:lnSpc>
                <a:spcPct val="90000"/>
              </a:lnSpc>
              <a:buClr>
                <a:schemeClr val="tx1"/>
              </a:buClr>
            </a:pPr>
            <a:r>
              <a:rPr lang="en-US" sz="1700" dirty="0">
                <a:effectLst/>
              </a:rPr>
              <a:t>Sales of all or substantially all of a company’s assets</a:t>
            </a:r>
          </a:p>
          <a:p>
            <a:pPr marL="685800" lvl="1" indent="-228600">
              <a:lnSpc>
                <a:spcPct val="90000"/>
              </a:lnSpc>
              <a:buClr>
                <a:schemeClr val="tx1"/>
              </a:buClr>
            </a:pPr>
            <a:r>
              <a:rPr lang="en-US" sz="1700" dirty="0">
                <a:effectLst/>
              </a:rPr>
              <a:t>Stock and option grants</a:t>
            </a:r>
          </a:p>
          <a:p>
            <a:pPr marL="685800" lvl="1" indent="-228600">
              <a:lnSpc>
                <a:spcPct val="90000"/>
              </a:lnSpc>
              <a:buClr>
                <a:schemeClr val="tx1"/>
              </a:buClr>
            </a:pPr>
            <a:r>
              <a:rPr lang="en-US" sz="1700" dirty="0">
                <a:effectLst/>
              </a:rPr>
              <a:t>Amendments to the company’s charter documents</a:t>
            </a:r>
          </a:p>
          <a:p>
            <a:pPr marL="685800" lvl="1" indent="-228600">
              <a:lnSpc>
                <a:spcPct val="90000"/>
              </a:lnSpc>
              <a:buClr>
                <a:schemeClr val="tx1"/>
              </a:buClr>
            </a:pPr>
            <a:r>
              <a:rPr lang="en-US" sz="1700" dirty="0">
                <a:effectLst/>
              </a:rPr>
              <a:t>All “material” transactions:  different thresholds b stage of company:  property leases, equipment leases, bank lines</a:t>
            </a:r>
          </a:p>
          <a:p>
            <a:pPr marL="685800" lvl="1" indent="-228600">
              <a:lnSpc>
                <a:spcPct val="90000"/>
              </a:lnSpc>
              <a:buClr>
                <a:schemeClr val="tx1"/>
              </a:buClr>
            </a:pPr>
            <a:r>
              <a:rPr lang="en-US" sz="1700" dirty="0">
                <a:effectLst/>
              </a:rPr>
              <a:t>Approval and signature authority levels for executive team</a:t>
            </a:r>
          </a:p>
          <a:p>
            <a:pPr marL="685800" lvl="1" indent="-228600">
              <a:lnSpc>
                <a:spcPct val="90000"/>
              </a:lnSpc>
              <a:buClr>
                <a:schemeClr val="tx1"/>
              </a:buClr>
            </a:pPr>
            <a:r>
              <a:rPr lang="en-US" sz="1700" dirty="0">
                <a:effectLst/>
              </a:rPr>
              <a:t>Mergers and acquisitions</a:t>
            </a:r>
          </a:p>
          <a:p>
            <a:pPr marL="228600" indent="-228600">
              <a:lnSpc>
                <a:spcPct val="90000"/>
              </a:lnSpc>
              <a:buClr>
                <a:schemeClr val="tx1"/>
              </a:buClr>
            </a:pPr>
            <a:r>
              <a:rPr lang="en-US" sz="1700" dirty="0">
                <a:effectLst/>
              </a:rPr>
              <a:t>Establishes Audit &amp; Compensation committees</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rrowheads="1"/>
          </p:cNvSpPr>
          <p:nvPr>
            <p:ph type="title"/>
          </p:nvPr>
        </p:nvSpPr>
        <p:spPr>
          <a:noFill/>
        </p:spPr>
        <p:txBody>
          <a:bodyPr/>
          <a:lstStyle/>
          <a:p>
            <a:r>
              <a:rPr lang="en-US" sz="4000">
                <a:effectLst/>
              </a:rPr>
              <a:t>BoD Composition:  Importance </a:t>
            </a:r>
            <a:br>
              <a:rPr lang="en-US" sz="4000">
                <a:effectLst/>
              </a:rPr>
            </a:br>
            <a:r>
              <a:rPr lang="en-US" sz="4000">
                <a:effectLst/>
              </a:rPr>
              <a:t>of Director Attributes*</a:t>
            </a:r>
          </a:p>
        </p:txBody>
      </p:sp>
      <p:sp>
        <p:nvSpPr>
          <p:cNvPr id="70658" name="Rectangle 3"/>
          <p:cNvSpPr>
            <a:spLocks noGrp="1" noChangeArrowheads="1"/>
          </p:cNvSpPr>
          <p:nvPr>
            <p:ph idx="1"/>
          </p:nvPr>
        </p:nvSpPr>
        <p:spPr>
          <a:noFill/>
        </p:spPr>
        <p:txBody>
          <a:bodyPr/>
          <a:lstStyle/>
          <a:p>
            <a:pPr>
              <a:buClr>
                <a:schemeClr val="tx1"/>
              </a:buClr>
            </a:pPr>
            <a:endParaRPr lang="en-US" sz="2800" dirty="0">
              <a:effectLst/>
            </a:endParaRPr>
          </a:p>
          <a:p>
            <a:pPr>
              <a:buClr>
                <a:schemeClr val="tx1"/>
              </a:buClr>
            </a:pPr>
            <a:r>
              <a:rPr lang="en-US" sz="2800" dirty="0">
                <a:effectLst/>
              </a:rPr>
              <a:t>4.8  Integrity, accountability, honesty</a:t>
            </a:r>
          </a:p>
          <a:p>
            <a:pPr>
              <a:buClr>
                <a:schemeClr val="tx1"/>
              </a:buClr>
            </a:pPr>
            <a:r>
              <a:rPr lang="en-US" sz="2800" dirty="0">
                <a:effectLst/>
              </a:rPr>
              <a:t>4.3  Industry experience</a:t>
            </a:r>
          </a:p>
          <a:p>
            <a:pPr>
              <a:buClr>
                <a:schemeClr val="tx1"/>
              </a:buClr>
            </a:pPr>
            <a:r>
              <a:rPr lang="en-US" sz="2800" dirty="0">
                <a:effectLst/>
              </a:rPr>
              <a:t>4.2  Useful contacts</a:t>
            </a:r>
          </a:p>
          <a:p>
            <a:pPr>
              <a:buClr>
                <a:schemeClr val="tx1"/>
              </a:buClr>
            </a:pPr>
            <a:r>
              <a:rPr lang="en-US" sz="2800" dirty="0">
                <a:effectLst/>
              </a:rPr>
              <a:t>3.9  Independence</a:t>
            </a:r>
          </a:p>
          <a:p>
            <a:pPr>
              <a:buClr>
                <a:schemeClr val="tx1"/>
              </a:buClr>
            </a:pPr>
            <a:r>
              <a:rPr lang="en-US" sz="2800" dirty="0">
                <a:effectLst/>
              </a:rPr>
              <a:t>3.8  Time availability</a:t>
            </a:r>
          </a:p>
          <a:p>
            <a:pPr>
              <a:buClr>
                <a:schemeClr val="tx1"/>
              </a:buClr>
            </a:pPr>
            <a:r>
              <a:rPr lang="en-US" sz="2800" dirty="0">
                <a:effectLst/>
              </a:rPr>
              <a:t>3.7  Source of capital</a:t>
            </a:r>
          </a:p>
          <a:p>
            <a:pPr>
              <a:buClr>
                <a:schemeClr val="tx1"/>
              </a:buClr>
            </a:pPr>
            <a:r>
              <a:rPr lang="en-US" sz="2800" dirty="0">
                <a:effectLst/>
              </a:rPr>
              <a:t>3.6  Functional experience</a:t>
            </a:r>
          </a:p>
          <a:p>
            <a:pPr>
              <a:buClr>
                <a:schemeClr val="tx1"/>
              </a:buClr>
            </a:pPr>
            <a:r>
              <a:rPr lang="en-US" sz="2800" dirty="0">
                <a:effectLst/>
              </a:rPr>
              <a:t>3.5  Board experience</a:t>
            </a:r>
          </a:p>
          <a:p>
            <a:pPr>
              <a:buClr>
                <a:schemeClr val="tx1"/>
              </a:buClr>
            </a:pPr>
            <a:r>
              <a:rPr lang="en-US" sz="2800" dirty="0">
                <a:effectLst/>
              </a:rPr>
              <a:t>3.3  Internal operations/infrastructure experience</a:t>
            </a:r>
          </a:p>
          <a:p>
            <a:pPr>
              <a:buClr>
                <a:schemeClr val="tx1"/>
              </a:buClr>
            </a:pPr>
            <a:r>
              <a:rPr lang="en-US" sz="2800" dirty="0">
                <a:effectLst/>
              </a:rPr>
              <a:t>3.2  Name recognition</a:t>
            </a:r>
          </a:p>
        </p:txBody>
      </p:sp>
      <p:sp>
        <p:nvSpPr>
          <p:cNvPr id="70659" name="Text Box 4"/>
          <p:cNvSpPr txBox="1">
            <a:spLocks noChangeArrowheads="1"/>
          </p:cNvSpPr>
          <p:nvPr/>
        </p:nvSpPr>
        <p:spPr bwMode="auto">
          <a:xfrm>
            <a:off x="1847850" y="5734050"/>
            <a:ext cx="5770563" cy="427038"/>
          </a:xfrm>
          <a:prstGeom prst="rect">
            <a:avLst/>
          </a:prstGeom>
          <a:noFill/>
          <a:ln w="9525">
            <a:noFill/>
            <a:miter lim="800000"/>
            <a:headEnd/>
            <a:tailEnd/>
          </a:ln>
        </p:spPr>
        <p:txBody>
          <a:bodyPr wrap="none">
            <a:spAutoFit/>
          </a:bodyPr>
          <a:lstStyle/>
          <a:p>
            <a:pPr algn="ctr" eaLnBrk="0" hangingPunct="0"/>
            <a:r>
              <a:rPr lang="en-US" sz="1200" dirty="0">
                <a:solidFill>
                  <a:srgbClr val="006666"/>
                </a:solidFill>
                <a:latin typeface="Verdana" pitchFamily="34" charset="0"/>
              </a:rPr>
              <a:t>*NACD report on “Effective Entrepreneurial Boards”</a:t>
            </a:r>
          </a:p>
          <a:p>
            <a:pPr algn="ctr" eaLnBrk="0" hangingPunct="0"/>
            <a:r>
              <a:rPr lang="en-US" sz="1000" dirty="0">
                <a:solidFill>
                  <a:srgbClr val="006666"/>
                </a:solidFill>
                <a:latin typeface="Verdana" pitchFamily="34" charset="0"/>
              </a:rPr>
              <a:t>5 point rating scale: 5 = extremely important to improve, 1 = not important to change</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descr="Importance of Board Members">
            <a:extLst>
              <a:ext uri="{FF2B5EF4-FFF2-40B4-BE49-F238E27FC236}">
                <a16:creationId xmlns:a16="http://schemas.microsoft.com/office/drawing/2014/main" id="{F4E6518A-A643-B9C0-4B18-5A982DADC35F}"/>
              </a:ext>
            </a:extLst>
          </p:cNvPr>
          <p:cNvSpPr>
            <a:spLocks noGrp="1"/>
          </p:cNvSpPr>
          <p:nvPr>
            <p:ph type="title"/>
          </p:nvPr>
        </p:nvSpPr>
        <p:spPr>
          <a:xfrm>
            <a:off x="226314" y="301752"/>
            <a:ext cx="8689086" cy="685800"/>
          </a:xfrm>
        </p:spPr>
        <p:txBody>
          <a:bodyPr/>
          <a:lstStyle/>
          <a:p>
            <a:r>
              <a:rPr lang="en-US" sz="4000" dirty="0"/>
              <a:t>Importance of Board Members</a:t>
            </a:r>
          </a:p>
        </p:txBody>
      </p:sp>
      <p:pic>
        <p:nvPicPr>
          <p:cNvPr id="4" name="Importance_of_Board_Members" descr="Movie clip image">
            <a:hlinkClick r:id="" action="ppaction://media"/>
            <a:extLst>
              <a:ext uri="{FF2B5EF4-FFF2-40B4-BE49-F238E27FC236}">
                <a16:creationId xmlns:a16="http://schemas.microsoft.com/office/drawing/2014/main" id="{B44E8E7C-F339-561E-0C33-B1788C5D3BD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79525" y="1050925"/>
            <a:ext cx="6584950" cy="4938713"/>
          </a:xfrm>
          <a:noFill/>
        </p:spPr>
      </p:pic>
    </p:spTree>
    <p:extLst>
      <p:ext uri="{BB962C8B-B14F-4D97-AF65-F5344CB8AC3E}">
        <p14:creationId xmlns:p14="http://schemas.microsoft.com/office/powerpoint/2010/main" val="135106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6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5" name="Rectangle 2"/>
          <p:cNvSpPr>
            <a:spLocks noGrp="1" noRot="1" noChangeArrowheads="1"/>
          </p:cNvSpPr>
          <p:nvPr>
            <p:ph type="body" idx="1"/>
          </p:nvPr>
        </p:nvSpPr>
        <p:spPr>
          <a:xfrm>
            <a:off x="226314" y="301752"/>
            <a:ext cx="4286250" cy="457200"/>
          </a:xfrm>
        </p:spPr>
        <p:txBody>
          <a:bodyPr anchor="ctr">
            <a:noAutofit/>
          </a:bodyPr>
          <a:lstStyle/>
          <a:p>
            <a:pPr>
              <a:lnSpc>
                <a:spcPct val="90000"/>
              </a:lnSpc>
            </a:pPr>
            <a:r>
              <a:rPr lang="en-US" sz="3200" dirty="0">
                <a:effectLst/>
              </a:rPr>
              <a:t>CEO’s Relationship </a:t>
            </a:r>
            <a:br>
              <a:rPr lang="en-US" sz="3200" dirty="0">
                <a:effectLst/>
              </a:rPr>
            </a:br>
            <a:r>
              <a:rPr lang="en-US" sz="3200" dirty="0">
                <a:effectLst/>
              </a:rPr>
              <a:t>to the Board</a:t>
            </a:r>
          </a:p>
        </p:txBody>
      </p:sp>
      <p:sp>
        <p:nvSpPr>
          <p:cNvPr id="72712" name="Text Placeholder 2">
            <a:extLst>
              <a:ext uri="{FF2B5EF4-FFF2-40B4-BE49-F238E27FC236}">
                <a16:creationId xmlns:a16="http://schemas.microsoft.com/office/drawing/2014/main" id="{7CC60064-ECB1-0721-D043-CD6139C36719}"/>
              </a:ext>
            </a:extLst>
          </p:cNvPr>
          <p:cNvSpPr>
            <a:spLocks noGrp="1"/>
          </p:cNvSpPr>
          <p:nvPr>
            <p:ph type="body" sz="quarter" idx="3"/>
          </p:nvPr>
        </p:nvSpPr>
        <p:spPr>
          <a:xfrm>
            <a:off x="4574286" y="301752"/>
            <a:ext cx="4286250" cy="457200"/>
          </a:xfrm>
        </p:spPr>
        <p:txBody>
          <a:bodyPr/>
          <a:lstStyle/>
          <a:p>
            <a:endParaRPr lang="en-US"/>
          </a:p>
        </p:txBody>
      </p:sp>
      <p:pic>
        <p:nvPicPr>
          <p:cNvPr id="72707" name="Picture 4" descr="whatnow"/>
          <p:cNvPicPr>
            <a:picLocks noChangeAspect="1" noChangeArrowheads="1"/>
          </p:cNvPicPr>
          <p:nvPr/>
        </p:nvPicPr>
        <p:blipFill>
          <a:blip r:embed="rId3"/>
          <a:stretch>
            <a:fillRect/>
          </a:stretch>
        </p:blipFill>
        <p:spPr bwMode="auto">
          <a:xfrm>
            <a:off x="551788" y="822960"/>
            <a:ext cx="3635300" cy="5175504"/>
          </a:xfrm>
          <a:prstGeom prst="rect">
            <a:avLst/>
          </a:prstGeom>
          <a:noFill/>
          <a:ln w="9525">
            <a:noFill/>
            <a:miter lim="800000"/>
            <a:headEnd/>
            <a:tailEnd/>
          </a:ln>
        </p:spPr>
      </p:pic>
      <p:sp>
        <p:nvSpPr>
          <p:cNvPr id="72706" name="Rectangle 3"/>
          <p:cNvSpPr>
            <a:spLocks noGrp="1" noChangeArrowheads="1"/>
          </p:cNvSpPr>
          <p:nvPr>
            <p:ph sz="quarter" idx="11"/>
          </p:nvPr>
        </p:nvSpPr>
        <p:spPr>
          <a:xfrm>
            <a:off x="4572000" y="841248"/>
            <a:ext cx="4286250" cy="5175504"/>
          </a:xfrm>
        </p:spPr>
        <p:txBody>
          <a:bodyPr>
            <a:normAutofit/>
          </a:bodyPr>
          <a:lstStyle/>
          <a:p>
            <a:pPr>
              <a:spcAft>
                <a:spcPts val="600"/>
              </a:spcAft>
              <a:buClr>
                <a:schemeClr val="tx1"/>
              </a:buClr>
            </a:pPr>
            <a:r>
              <a:rPr lang="en-US" dirty="0">
                <a:effectLst/>
              </a:rPr>
              <a:t>Relationship between the CEO and the board is very complex</a:t>
            </a:r>
          </a:p>
          <a:p>
            <a:pPr lvl="1">
              <a:spcAft>
                <a:spcPts val="600"/>
              </a:spcAft>
              <a:buClr>
                <a:schemeClr val="tx1"/>
              </a:buClr>
            </a:pPr>
            <a:r>
              <a:rPr lang="en-US" sz="1800" dirty="0">
                <a:effectLst/>
              </a:rPr>
              <a:t>Inside vs. outside the boardroom</a:t>
            </a:r>
          </a:p>
          <a:p>
            <a:pPr lvl="1">
              <a:spcAft>
                <a:spcPts val="600"/>
              </a:spcAft>
              <a:buClr>
                <a:schemeClr val="tx1"/>
              </a:buClr>
            </a:pPr>
            <a:r>
              <a:rPr lang="en-US" sz="1800" dirty="0">
                <a:effectLst/>
              </a:rPr>
              <a:t>Boss, consultant, advisor, or partner?  (Answer: all of the above)</a:t>
            </a:r>
          </a:p>
          <a:p>
            <a:pPr>
              <a:spcAft>
                <a:spcPts val="600"/>
              </a:spcAft>
              <a:buClr>
                <a:schemeClr val="tx1"/>
              </a:buClr>
            </a:pPr>
            <a:r>
              <a:rPr lang="en-US" dirty="0">
                <a:effectLst/>
              </a:rPr>
              <a:t>Built on mutual trust and respect</a:t>
            </a:r>
          </a:p>
          <a:p>
            <a:pPr>
              <a:spcAft>
                <a:spcPts val="600"/>
              </a:spcAft>
              <a:buClr>
                <a:schemeClr val="tx1"/>
              </a:buClr>
            </a:pPr>
            <a:r>
              <a:rPr lang="en-US" dirty="0">
                <a:effectLst/>
              </a:rPr>
              <a:t>Interaction with the board should be continuous and should involve all members</a:t>
            </a:r>
          </a:p>
          <a:p>
            <a:pPr lvl="1">
              <a:spcAft>
                <a:spcPts val="600"/>
              </a:spcAft>
              <a:buClr>
                <a:schemeClr val="tx1"/>
              </a:buClr>
            </a:pPr>
            <a:r>
              <a:rPr lang="en-US" sz="1800" dirty="0">
                <a:effectLst/>
              </a:rPr>
              <a:t>Learn and use each and every individual board member’s strengths</a:t>
            </a:r>
          </a:p>
          <a:p>
            <a:pPr lvl="1">
              <a:spcAft>
                <a:spcPts val="600"/>
              </a:spcAft>
              <a:buClr>
                <a:schemeClr val="tx1"/>
              </a:buClr>
            </a:pPr>
            <a:r>
              <a:rPr lang="en-US" sz="1800" dirty="0">
                <a:effectLst/>
              </a:rPr>
              <a:t>Encourage board interaction without your presence</a:t>
            </a:r>
          </a:p>
          <a:p>
            <a:pPr lvl="1">
              <a:spcAft>
                <a:spcPts val="600"/>
              </a:spcAft>
              <a:buClr>
                <a:schemeClr val="tx1"/>
              </a:buClr>
            </a:pPr>
            <a:r>
              <a:rPr lang="en-US" sz="1800" dirty="0">
                <a:effectLst/>
              </a:rPr>
              <a:t>Encourage board to challenge your decisions</a:t>
            </a:r>
          </a:p>
          <a:p>
            <a:pPr>
              <a:spcAft>
                <a:spcPts val="600"/>
              </a:spcAft>
              <a:buClr>
                <a:schemeClr val="tx1"/>
              </a:buClr>
            </a:pPr>
            <a:r>
              <a:rPr lang="en-US" dirty="0">
                <a:effectLst/>
              </a:rPr>
              <a:t>CEO never uses the board as an excuse</a:t>
            </a:r>
            <a:endParaRPr lang="en-US" b="1" i="1" dirty="0">
              <a:effectLst/>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4753" name="Picture 2" descr="37457"/>
          <p:cNvPicPr>
            <a:picLocks noChangeAspect="1" noChangeArrowheads="1"/>
          </p:cNvPicPr>
          <p:nvPr/>
        </p:nvPicPr>
        <p:blipFill>
          <a:blip r:embed="rId3"/>
          <a:srcRect/>
          <a:stretch>
            <a:fillRect/>
          </a:stretch>
        </p:blipFill>
        <p:spPr bwMode="auto">
          <a:xfrm>
            <a:off x="5462588" y="2974975"/>
            <a:ext cx="3487737" cy="2855913"/>
          </a:xfrm>
          <a:prstGeom prst="rect">
            <a:avLst/>
          </a:prstGeom>
          <a:noFill/>
          <a:ln w="9525">
            <a:noFill/>
            <a:miter lim="800000"/>
            <a:headEnd/>
            <a:tailEnd/>
          </a:ln>
        </p:spPr>
      </p:pic>
      <p:sp>
        <p:nvSpPr>
          <p:cNvPr id="74754" name="Rectangle 3"/>
          <p:cNvSpPr>
            <a:spLocks noGrp="1" noRot="1" noChangeArrowheads="1"/>
          </p:cNvSpPr>
          <p:nvPr>
            <p:ph type="title"/>
          </p:nvPr>
        </p:nvSpPr>
        <p:spPr>
          <a:noFill/>
        </p:spPr>
        <p:txBody>
          <a:bodyPr/>
          <a:lstStyle/>
          <a:p>
            <a:r>
              <a:rPr lang="en-US" sz="4400" dirty="0">
                <a:effectLst/>
              </a:rPr>
              <a:t>CEO is Held Accountable</a:t>
            </a:r>
          </a:p>
        </p:txBody>
      </p:sp>
      <p:sp>
        <p:nvSpPr>
          <p:cNvPr id="74755" name="Rectangle 4">
            <a:extLst>
              <a:ext uri="{C183D7F6-B498-43B3-948B-1728B52AA6E4}">
                <adec:decorative xmlns:adec="http://schemas.microsoft.com/office/drawing/2017/decorative" val="1"/>
              </a:ext>
            </a:extLst>
          </p:cNvPr>
          <p:cNvSpPr>
            <a:spLocks noGrp="1" noChangeArrowheads="1"/>
          </p:cNvSpPr>
          <p:nvPr>
            <p:ph idx="1"/>
          </p:nvPr>
        </p:nvSpPr>
        <p:spPr>
          <a:noFill/>
        </p:spPr>
        <p:txBody>
          <a:bodyPr/>
          <a:lstStyle/>
          <a:p>
            <a:pPr>
              <a:lnSpc>
                <a:spcPct val="85000"/>
              </a:lnSpc>
              <a:buClr>
                <a:schemeClr val="tx1"/>
              </a:buClr>
            </a:pPr>
            <a:endParaRPr lang="en-US" sz="2000" dirty="0">
              <a:effectLst/>
            </a:endParaRPr>
          </a:p>
          <a:p>
            <a:pPr>
              <a:lnSpc>
                <a:spcPct val="85000"/>
              </a:lnSpc>
              <a:buClr>
                <a:schemeClr val="tx1"/>
              </a:buClr>
            </a:pPr>
            <a:r>
              <a:rPr lang="en-US" sz="2000" dirty="0">
                <a:effectLst/>
              </a:rPr>
              <a:t>CEO reports to the board</a:t>
            </a:r>
          </a:p>
          <a:p>
            <a:pPr>
              <a:lnSpc>
                <a:spcPct val="85000"/>
              </a:lnSpc>
              <a:buClr>
                <a:schemeClr val="tx1"/>
              </a:buClr>
            </a:pPr>
            <a:r>
              <a:rPr lang="en-US" sz="2000" dirty="0">
                <a:effectLst/>
              </a:rPr>
              <a:t>CEO is held accountable  for all company results</a:t>
            </a:r>
          </a:p>
          <a:p>
            <a:pPr lvl="1">
              <a:lnSpc>
                <a:spcPct val="85000"/>
              </a:lnSpc>
              <a:spcBef>
                <a:spcPct val="15000"/>
              </a:spcBef>
              <a:buClr>
                <a:schemeClr val="tx1"/>
              </a:buClr>
            </a:pPr>
            <a:r>
              <a:rPr lang="en-US" sz="1800" dirty="0">
                <a:effectLst/>
              </a:rPr>
              <a:t>Sets expectations and presents results</a:t>
            </a:r>
          </a:p>
          <a:p>
            <a:pPr lvl="1">
              <a:lnSpc>
                <a:spcPct val="85000"/>
              </a:lnSpc>
              <a:spcBef>
                <a:spcPct val="15000"/>
              </a:spcBef>
              <a:buClr>
                <a:schemeClr val="tx1"/>
              </a:buClr>
            </a:pPr>
            <a:r>
              <a:rPr lang="en-US" sz="1800" dirty="0">
                <a:effectLst/>
              </a:rPr>
              <a:t>Ensures the board thoroughly understands the plan, culture, and team</a:t>
            </a:r>
          </a:p>
          <a:p>
            <a:pPr lvl="1">
              <a:lnSpc>
                <a:spcPct val="85000"/>
              </a:lnSpc>
              <a:spcBef>
                <a:spcPct val="15000"/>
              </a:spcBef>
              <a:buClr>
                <a:schemeClr val="tx1"/>
              </a:buClr>
            </a:pPr>
            <a:r>
              <a:rPr lang="en-US" sz="1800" dirty="0">
                <a:effectLst/>
              </a:rPr>
              <a:t>Leverages competencies and attributes of individual board members</a:t>
            </a:r>
          </a:p>
          <a:p>
            <a:pPr lvl="1">
              <a:lnSpc>
                <a:spcPct val="85000"/>
              </a:lnSpc>
              <a:spcBef>
                <a:spcPct val="15000"/>
              </a:spcBef>
              <a:buClr>
                <a:schemeClr val="tx1"/>
              </a:buClr>
            </a:pPr>
            <a:r>
              <a:rPr lang="en-US" sz="1800" dirty="0">
                <a:effectLst/>
              </a:rPr>
              <a:t>Guides roles, responsibilities, goals and objectives of board and its members</a:t>
            </a:r>
          </a:p>
          <a:p>
            <a:pPr>
              <a:lnSpc>
                <a:spcPct val="85000"/>
              </a:lnSpc>
              <a:buClr>
                <a:schemeClr val="tx1"/>
              </a:buClr>
            </a:pPr>
            <a:r>
              <a:rPr lang="en-US" sz="2000" dirty="0">
                <a:effectLst/>
              </a:rPr>
              <a:t>CEO and the board together must create a culture of:</a:t>
            </a:r>
          </a:p>
          <a:p>
            <a:pPr lvl="1">
              <a:lnSpc>
                <a:spcPct val="85000"/>
              </a:lnSpc>
              <a:spcBef>
                <a:spcPct val="15000"/>
              </a:spcBef>
              <a:buClr>
                <a:schemeClr val="tx1"/>
              </a:buClr>
            </a:pPr>
            <a:r>
              <a:rPr lang="en-US" sz="1800" dirty="0">
                <a:effectLst/>
              </a:rPr>
              <a:t>Full disclosure--balancing candor with necessity of information</a:t>
            </a:r>
          </a:p>
          <a:p>
            <a:pPr lvl="1">
              <a:lnSpc>
                <a:spcPct val="85000"/>
              </a:lnSpc>
              <a:spcBef>
                <a:spcPct val="15000"/>
              </a:spcBef>
              <a:buClr>
                <a:schemeClr val="tx1"/>
              </a:buClr>
            </a:pPr>
            <a:r>
              <a:rPr lang="en-US" sz="1800" dirty="0">
                <a:effectLst/>
              </a:rPr>
              <a:t>Intellectual honesty</a:t>
            </a:r>
          </a:p>
          <a:p>
            <a:pPr lvl="1">
              <a:lnSpc>
                <a:spcPct val="85000"/>
              </a:lnSpc>
              <a:spcBef>
                <a:spcPct val="15000"/>
              </a:spcBef>
              <a:buClr>
                <a:schemeClr val="tx1"/>
              </a:buClr>
            </a:pPr>
            <a:r>
              <a:rPr lang="en-US" sz="1800" dirty="0">
                <a:effectLst/>
              </a:rPr>
              <a:t>Ethical behavior</a:t>
            </a:r>
          </a:p>
          <a:p>
            <a:pPr lvl="1">
              <a:lnSpc>
                <a:spcPct val="85000"/>
              </a:lnSpc>
              <a:spcBef>
                <a:spcPct val="15000"/>
              </a:spcBef>
              <a:buClr>
                <a:schemeClr val="tx1"/>
              </a:buClr>
            </a:pPr>
            <a:r>
              <a:rPr lang="en-US" sz="1800" dirty="0">
                <a:effectLst/>
              </a:rPr>
              <a:t>Absence of retribution</a:t>
            </a:r>
          </a:p>
          <a:p>
            <a:pPr lvl="1">
              <a:lnSpc>
                <a:spcPct val="85000"/>
              </a:lnSpc>
              <a:spcBef>
                <a:spcPct val="15000"/>
              </a:spcBef>
              <a:buClr>
                <a:schemeClr val="tx1"/>
              </a:buClr>
            </a:pPr>
            <a:r>
              <a:rPr lang="en-US" sz="1800" dirty="0">
                <a:effectLst/>
              </a:rPr>
              <a:t>Acceptance of accountability</a:t>
            </a:r>
          </a:p>
        </p:txBody>
      </p:sp>
      <p:pic>
        <p:nvPicPr>
          <p:cNvPr id="74756" name="Picture 5" descr="BD05378_"/>
          <p:cNvPicPr>
            <a:picLocks noChangeAspect="1" noChangeArrowheads="1"/>
          </p:cNvPicPr>
          <p:nvPr/>
        </p:nvPicPr>
        <p:blipFill>
          <a:blip r:embed="rId4"/>
          <a:srcRect/>
          <a:stretch>
            <a:fillRect/>
          </a:stretch>
        </p:blipFill>
        <p:spPr bwMode="auto">
          <a:xfrm rot="-1325482">
            <a:off x="448308" y="4831008"/>
            <a:ext cx="790575" cy="479425"/>
          </a:xfrm>
          <a:prstGeom prst="rect">
            <a:avLst/>
          </a:prstGeom>
          <a:noFill/>
          <a:ln w="9525">
            <a:no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rrowheads="1"/>
          </p:cNvSpPr>
          <p:nvPr>
            <p:ph type="title"/>
          </p:nvPr>
        </p:nvSpPr>
        <p:spPr>
          <a:xfrm>
            <a:off x="226314" y="301752"/>
            <a:ext cx="8689086" cy="685800"/>
          </a:xfrm>
        </p:spPr>
        <p:txBody>
          <a:bodyPr anchor="ctr">
            <a:normAutofit/>
          </a:bodyPr>
          <a:lstStyle/>
          <a:p>
            <a:r>
              <a:rPr lang="en-US" sz="4400" dirty="0">
                <a:effectLst/>
              </a:rPr>
              <a:t>The Board Needs Leadership</a:t>
            </a:r>
          </a:p>
        </p:txBody>
      </p:sp>
      <p:pic>
        <p:nvPicPr>
          <p:cNvPr id="76802" name="Picture 3" descr="A group of people sitting around a table&#10;&#10;Description automatically generated with medium confidence"/>
          <p:cNvPicPr>
            <a:picLocks noChangeAspect="1" noChangeArrowheads="1"/>
          </p:cNvPicPr>
          <p:nvPr/>
        </p:nvPicPr>
        <p:blipFill>
          <a:blip r:embed="rId3"/>
          <a:stretch>
            <a:fillRect/>
          </a:stretch>
        </p:blipFill>
        <p:spPr bwMode="auto">
          <a:xfrm>
            <a:off x="1200372" y="1051560"/>
            <a:ext cx="6740969" cy="4937760"/>
          </a:xfrm>
          <a:prstGeom prst="rect">
            <a:avLst/>
          </a:prstGeom>
          <a:noFill/>
          <a:ln w="9525">
            <a:noFill/>
            <a:miter lim="800000"/>
            <a:headEnd/>
            <a:tailEnd/>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rrowheads="1"/>
          </p:cNvSpPr>
          <p:nvPr>
            <p:ph type="title"/>
          </p:nvPr>
        </p:nvSpPr>
        <p:spPr>
          <a:noFill/>
        </p:spPr>
        <p:txBody>
          <a:bodyPr/>
          <a:lstStyle/>
          <a:p>
            <a:r>
              <a:rPr lang="en-US" sz="4000">
                <a:effectLst/>
              </a:rPr>
              <a:t>The Board Needs Leadership</a:t>
            </a:r>
          </a:p>
        </p:txBody>
      </p:sp>
      <p:sp>
        <p:nvSpPr>
          <p:cNvPr id="78850" name="Rectangle 3"/>
          <p:cNvSpPr>
            <a:spLocks noGrp="1" noChangeArrowheads="1"/>
          </p:cNvSpPr>
          <p:nvPr>
            <p:ph idx="1"/>
          </p:nvPr>
        </p:nvSpPr>
        <p:spPr>
          <a:noFill/>
        </p:spPr>
        <p:txBody>
          <a:bodyPr/>
          <a:lstStyle/>
          <a:p>
            <a:pPr>
              <a:buClr>
                <a:schemeClr val="tx1"/>
              </a:buClr>
            </a:pPr>
            <a:r>
              <a:rPr lang="en-US" sz="3100" dirty="0">
                <a:effectLst/>
              </a:rPr>
              <a:t>Usually, the most experienced members of the company are on the board – lots of scars and grey hair</a:t>
            </a:r>
          </a:p>
          <a:p>
            <a:pPr>
              <a:buClr>
                <a:schemeClr val="tx1"/>
              </a:buClr>
            </a:pPr>
            <a:r>
              <a:rPr lang="en-US" sz="3100" dirty="0">
                <a:effectLst/>
              </a:rPr>
              <a:t>Requires skill and courage to utilize this asset effectively</a:t>
            </a:r>
          </a:p>
          <a:p>
            <a:pPr>
              <a:buClr>
                <a:schemeClr val="tx1"/>
              </a:buClr>
            </a:pPr>
            <a:r>
              <a:rPr lang="en-US" sz="3100" dirty="0">
                <a:effectLst/>
              </a:rPr>
              <a:t>Getting the most out of the board is similar to getting the most out of any other team</a:t>
            </a:r>
          </a:p>
          <a:p>
            <a:pPr>
              <a:buClr>
                <a:schemeClr val="tx1"/>
              </a:buClr>
            </a:pPr>
            <a:r>
              <a:rPr lang="en-US" sz="3100" dirty="0">
                <a:effectLst/>
              </a:rPr>
              <a:t>Not possible for you to “manage” the board</a:t>
            </a:r>
          </a:p>
          <a:p>
            <a:pPr>
              <a:buClr>
                <a:schemeClr val="tx1"/>
              </a:buClr>
            </a:pPr>
            <a:r>
              <a:rPr lang="en-US" sz="3100" dirty="0">
                <a:effectLst/>
              </a:rPr>
              <a:t>The board will manage itself without CEO leadership (could be bad news)</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7" name="Rectangle 2"/>
          <p:cNvSpPr>
            <a:spLocks noGrp="1" noRot="1" noChangeArrowheads="1"/>
          </p:cNvSpPr>
          <p:nvPr>
            <p:ph type="title"/>
          </p:nvPr>
        </p:nvSpPr>
        <p:spPr>
          <a:noFill/>
        </p:spPr>
        <p:txBody>
          <a:bodyPr/>
          <a:lstStyle/>
          <a:p>
            <a:r>
              <a:rPr lang="en-US" sz="4400" dirty="0">
                <a:effectLst/>
              </a:rPr>
              <a:t>Board Behavior</a:t>
            </a:r>
          </a:p>
        </p:txBody>
      </p:sp>
      <p:sp>
        <p:nvSpPr>
          <p:cNvPr id="80898" name="Rectangle 3"/>
          <p:cNvSpPr>
            <a:spLocks noGrp="1" noChangeArrowheads="1"/>
          </p:cNvSpPr>
          <p:nvPr>
            <p:ph idx="1"/>
          </p:nvPr>
        </p:nvSpPr>
        <p:spPr>
          <a:noFill/>
        </p:spPr>
        <p:txBody>
          <a:bodyPr/>
          <a:lstStyle/>
          <a:p>
            <a:pPr>
              <a:lnSpc>
                <a:spcPct val="78000"/>
              </a:lnSpc>
              <a:buClr>
                <a:schemeClr val="tx1"/>
              </a:buClr>
            </a:pPr>
            <a:endParaRPr lang="en-US" sz="2000" dirty="0">
              <a:effectLst/>
            </a:endParaRPr>
          </a:p>
          <a:p>
            <a:pPr>
              <a:lnSpc>
                <a:spcPct val="78000"/>
              </a:lnSpc>
              <a:buClr>
                <a:schemeClr val="tx1"/>
              </a:buClr>
            </a:pPr>
            <a:r>
              <a:rPr lang="en-US" sz="2000" dirty="0">
                <a:effectLst/>
              </a:rPr>
              <a:t>Many complex legal obligations</a:t>
            </a:r>
          </a:p>
          <a:p>
            <a:pPr>
              <a:lnSpc>
                <a:spcPct val="78000"/>
              </a:lnSpc>
              <a:buClr>
                <a:schemeClr val="tx1"/>
              </a:buClr>
            </a:pPr>
            <a:r>
              <a:rPr lang="en-US" sz="2000" dirty="0">
                <a:effectLst/>
              </a:rPr>
              <a:t>Works to improve the probability of and rate of success of the company</a:t>
            </a:r>
          </a:p>
          <a:p>
            <a:pPr lvl="1">
              <a:lnSpc>
                <a:spcPct val="78000"/>
              </a:lnSpc>
              <a:buClr>
                <a:schemeClr val="tx1"/>
              </a:buClr>
            </a:pPr>
            <a:r>
              <a:rPr lang="en-US" sz="2000" dirty="0">
                <a:effectLst/>
              </a:rPr>
              <a:t>Provides advice, helps thru crisis and is available as a consultant to CEO</a:t>
            </a:r>
          </a:p>
          <a:p>
            <a:pPr lvl="1">
              <a:lnSpc>
                <a:spcPct val="78000"/>
              </a:lnSpc>
              <a:buClr>
                <a:schemeClr val="tx1"/>
              </a:buClr>
            </a:pPr>
            <a:r>
              <a:rPr lang="en-US" sz="2000" dirty="0">
                <a:effectLst/>
              </a:rPr>
              <a:t>Provides a periodic CEO performance review and sets objectives</a:t>
            </a:r>
          </a:p>
          <a:p>
            <a:pPr lvl="1">
              <a:lnSpc>
                <a:spcPct val="78000"/>
              </a:lnSpc>
              <a:buClr>
                <a:schemeClr val="tx1"/>
              </a:buClr>
            </a:pPr>
            <a:r>
              <a:rPr lang="en-US" sz="2000" dirty="0">
                <a:effectLst/>
              </a:rPr>
              <a:t>Determines CEO compensation </a:t>
            </a:r>
          </a:p>
          <a:p>
            <a:pPr lvl="1">
              <a:lnSpc>
                <a:spcPct val="78000"/>
              </a:lnSpc>
              <a:buClr>
                <a:schemeClr val="tx1"/>
              </a:buClr>
            </a:pPr>
            <a:r>
              <a:rPr lang="en-US" sz="2000" dirty="0">
                <a:effectLst/>
              </a:rPr>
              <a:t>Consults on company strategy</a:t>
            </a:r>
          </a:p>
          <a:p>
            <a:pPr lvl="1">
              <a:lnSpc>
                <a:spcPct val="78000"/>
              </a:lnSpc>
              <a:buClr>
                <a:schemeClr val="tx1"/>
              </a:buClr>
            </a:pPr>
            <a:r>
              <a:rPr lang="en-US" sz="2000" dirty="0">
                <a:effectLst/>
              </a:rPr>
              <a:t>Helps  the CEO be  successful</a:t>
            </a:r>
          </a:p>
          <a:p>
            <a:pPr>
              <a:lnSpc>
                <a:spcPct val="78000"/>
              </a:lnSpc>
              <a:buClr>
                <a:schemeClr val="tx1"/>
              </a:buClr>
            </a:pPr>
            <a:r>
              <a:rPr lang="en-US" sz="2000" dirty="0">
                <a:effectLst/>
              </a:rPr>
              <a:t>Aids CEO in establishing the ethical standards</a:t>
            </a:r>
          </a:p>
          <a:p>
            <a:pPr>
              <a:lnSpc>
                <a:spcPct val="78000"/>
              </a:lnSpc>
              <a:buClr>
                <a:schemeClr val="tx1"/>
              </a:buClr>
            </a:pPr>
            <a:r>
              <a:rPr lang="en-US" sz="2000" dirty="0">
                <a:effectLst/>
              </a:rPr>
              <a:t>Involved in the annual operating plan process</a:t>
            </a:r>
          </a:p>
          <a:p>
            <a:pPr lvl="1">
              <a:lnSpc>
                <a:spcPct val="78000"/>
              </a:lnSpc>
              <a:buClr>
                <a:schemeClr val="tx1"/>
              </a:buClr>
            </a:pPr>
            <a:r>
              <a:rPr lang="en-US" sz="2000" dirty="0">
                <a:effectLst/>
              </a:rPr>
              <a:t>Guides/critiques the process</a:t>
            </a:r>
          </a:p>
          <a:p>
            <a:pPr lvl="1">
              <a:lnSpc>
                <a:spcPct val="78000"/>
              </a:lnSpc>
              <a:buClr>
                <a:schemeClr val="tx1"/>
              </a:buClr>
            </a:pPr>
            <a:r>
              <a:rPr lang="en-US" sz="2000" dirty="0">
                <a:effectLst/>
              </a:rPr>
              <a:t>Approves the plan</a:t>
            </a:r>
          </a:p>
          <a:p>
            <a:pPr lvl="1">
              <a:lnSpc>
                <a:spcPct val="78000"/>
              </a:lnSpc>
              <a:buClr>
                <a:schemeClr val="tx1"/>
              </a:buClr>
            </a:pPr>
            <a:r>
              <a:rPr lang="en-US" sz="2000" dirty="0">
                <a:effectLst/>
              </a:rPr>
              <a:t>Monitors achievement</a:t>
            </a:r>
          </a:p>
          <a:p>
            <a:pPr>
              <a:lnSpc>
                <a:spcPct val="78000"/>
              </a:lnSpc>
              <a:buClr>
                <a:schemeClr val="tx1"/>
              </a:buClr>
            </a:pPr>
            <a:r>
              <a:rPr lang="en-US" sz="2000" dirty="0">
                <a:effectLst/>
              </a:rPr>
              <a:t>Audits company processes</a:t>
            </a:r>
          </a:p>
          <a:p>
            <a:pPr>
              <a:lnSpc>
                <a:spcPct val="78000"/>
              </a:lnSpc>
              <a:buClr>
                <a:schemeClr val="tx1"/>
              </a:buClr>
            </a:pPr>
            <a:r>
              <a:rPr lang="en-US" sz="2000" dirty="0">
                <a:effectLst/>
              </a:rPr>
              <a:t>Represents every shareholder class</a:t>
            </a:r>
          </a:p>
          <a:p>
            <a:pPr>
              <a:lnSpc>
                <a:spcPct val="78000"/>
              </a:lnSpc>
              <a:buClr>
                <a:schemeClr val="tx1"/>
              </a:buClr>
            </a:pPr>
            <a:r>
              <a:rPr lang="en-US" sz="2000" dirty="0">
                <a:effectLst/>
              </a:rPr>
              <a:t>Adopts a code of conduct</a:t>
            </a:r>
          </a:p>
          <a:p>
            <a:pPr>
              <a:lnSpc>
                <a:spcPct val="78000"/>
              </a:lnSpc>
              <a:buClr>
                <a:schemeClr val="tx1"/>
              </a:buClr>
            </a:pPr>
            <a:r>
              <a:rPr lang="en-US" sz="2000" dirty="0">
                <a:effectLst/>
              </a:rPr>
              <a:t>A board of directors' review?</a:t>
            </a:r>
          </a:p>
        </p:txBody>
      </p:sp>
      <p:pic>
        <p:nvPicPr>
          <p:cNvPr id="80899" name="Picture 4" descr="A group of men posing for a photo&#10;&#10;Description automatically generated with medium confidence"/>
          <p:cNvPicPr>
            <a:picLocks noChangeAspect="1" noChangeArrowheads="1"/>
          </p:cNvPicPr>
          <p:nvPr/>
        </p:nvPicPr>
        <p:blipFill>
          <a:blip r:embed="rId3"/>
          <a:srcRect/>
          <a:stretch>
            <a:fillRect/>
          </a:stretch>
        </p:blipFill>
        <p:spPr bwMode="auto">
          <a:xfrm>
            <a:off x="5934075" y="3248025"/>
            <a:ext cx="2573338" cy="2386013"/>
          </a:xfrm>
          <a:prstGeom prst="rect">
            <a:avLst/>
          </a:prstGeom>
          <a:noFill/>
          <a:ln w="9525">
            <a:noFill/>
            <a:miter lim="800000"/>
            <a:headEnd/>
            <a:tailEnd/>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rrowheads="1"/>
          </p:cNvSpPr>
          <p:nvPr>
            <p:ph type="title"/>
          </p:nvPr>
        </p:nvSpPr>
        <p:spPr>
          <a:noFill/>
        </p:spPr>
        <p:txBody>
          <a:bodyPr/>
          <a:lstStyle/>
          <a:p>
            <a:r>
              <a:rPr lang="en-US" sz="4000">
                <a:effectLst/>
              </a:rPr>
              <a:t>CEO Performance Review</a:t>
            </a:r>
          </a:p>
        </p:txBody>
      </p:sp>
      <p:sp>
        <p:nvSpPr>
          <p:cNvPr id="82946" name="Rectangle 3"/>
          <p:cNvSpPr>
            <a:spLocks noGrp="1" noChangeArrowheads="1"/>
          </p:cNvSpPr>
          <p:nvPr>
            <p:ph idx="1"/>
          </p:nvPr>
        </p:nvSpPr>
        <p:spPr>
          <a:noFill/>
        </p:spPr>
        <p:txBody>
          <a:bodyPr/>
          <a:lstStyle/>
          <a:p>
            <a:pPr>
              <a:lnSpc>
                <a:spcPct val="85000"/>
              </a:lnSpc>
              <a:buClr>
                <a:schemeClr val="tx1"/>
              </a:buClr>
            </a:pPr>
            <a:r>
              <a:rPr lang="en-US" sz="2300">
                <a:effectLst/>
              </a:rPr>
              <a:t>The CEO must manage the performance review process by the board</a:t>
            </a:r>
          </a:p>
          <a:p>
            <a:pPr>
              <a:lnSpc>
                <a:spcPct val="85000"/>
              </a:lnSpc>
              <a:spcBef>
                <a:spcPct val="40000"/>
              </a:spcBef>
              <a:buClr>
                <a:schemeClr val="tx1"/>
              </a:buClr>
            </a:pPr>
            <a:r>
              <a:rPr lang="en-US" sz="2300">
                <a:effectLst/>
              </a:rPr>
              <a:t>CEO objectives must be consistent with high level company objectives in the AOP</a:t>
            </a:r>
          </a:p>
          <a:p>
            <a:pPr lvl="1">
              <a:lnSpc>
                <a:spcPct val="85000"/>
              </a:lnSpc>
              <a:buClr>
                <a:schemeClr val="tx1"/>
              </a:buClr>
            </a:pPr>
            <a:r>
              <a:rPr lang="en-US" sz="2300">
                <a:effectLst/>
              </a:rPr>
              <a:t>Most unambiguous and measurable</a:t>
            </a:r>
          </a:p>
          <a:p>
            <a:pPr lvl="1">
              <a:lnSpc>
                <a:spcPct val="85000"/>
              </a:lnSpc>
              <a:spcBef>
                <a:spcPct val="0"/>
              </a:spcBef>
              <a:buClr>
                <a:schemeClr val="tx1"/>
              </a:buClr>
            </a:pPr>
            <a:r>
              <a:rPr lang="en-US" sz="2300">
                <a:effectLst/>
              </a:rPr>
              <a:t>Some qualitative</a:t>
            </a:r>
          </a:p>
          <a:p>
            <a:pPr lvl="1">
              <a:lnSpc>
                <a:spcPct val="85000"/>
              </a:lnSpc>
              <a:spcBef>
                <a:spcPct val="0"/>
              </a:spcBef>
              <a:buClr>
                <a:schemeClr val="tx1"/>
              </a:buClr>
            </a:pPr>
            <a:r>
              <a:rPr lang="en-US" sz="2300">
                <a:effectLst/>
              </a:rPr>
              <a:t>In writing</a:t>
            </a:r>
          </a:p>
          <a:p>
            <a:pPr lvl="1">
              <a:lnSpc>
                <a:spcPct val="85000"/>
              </a:lnSpc>
              <a:spcBef>
                <a:spcPct val="0"/>
              </a:spcBef>
              <a:buClr>
                <a:schemeClr val="tx1"/>
              </a:buClr>
            </a:pPr>
            <a:r>
              <a:rPr lang="en-US" sz="2300">
                <a:effectLst/>
              </a:rPr>
              <a:t>Developed from and traceable to details of strategic and annual operating plans</a:t>
            </a:r>
          </a:p>
          <a:p>
            <a:pPr>
              <a:lnSpc>
                <a:spcPct val="85000"/>
              </a:lnSpc>
              <a:spcBef>
                <a:spcPct val="40000"/>
              </a:spcBef>
              <a:buClr>
                <a:schemeClr val="tx1"/>
              </a:buClr>
            </a:pPr>
            <a:r>
              <a:rPr lang="en-US" sz="2300">
                <a:effectLst/>
              </a:rPr>
              <a:t>The CEO is accountable for achievement of company objectives</a:t>
            </a:r>
          </a:p>
          <a:p>
            <a:pPr>
              <a:lnSpc>
                <a:spcPct val="85000"/>
              </a:lnSpc>
              <a:spcBef>
                <a:spcPct val="40000"/>
              </a:spcBef>
              <a:buClr>
                <a:schemeClr val="tx1"/>
              </a:buClr>
            </a:pPr>
            <a:r>
              <a:rPr lang="en-US" sz="2300">
                <a:effectLst/>
              </a:rPr>
              <a:t>CEO is responsible to make certain the review process is completed</a:t>
            </a:r>
          </a:p>
          <a:p>
            <a:pPr>
              <a:lnSpc>
                <a:spcPct val="85000"/>
              </a:lnSpc>
              <a:spcBef>
                <a:spcPct val="40000"/>
              </a:spcBef>
              <a:buClr>
                <a:schemeClr val="tx1"/>
              </a:buClr>
            </a:pPr>
            <a:r>
              <a:rPr lang="en-US" sz="2300">
                <a:effectLst/>
              </a:rPr>
              <a:t>The entire board must participate</a:t>
            </a:r>
          </a:p>
          <a:p>
            <a:pPr>
              <a:lnSpc>
                <a:spcPct val="85000"/>
              </a:lnSpc>
              <a:spcBef>
                <a:spcPct val="40000"/>
              </a:spcBef>
              <a:buClr>
                <a:schemeClr val="tx1"/>
              </a:buClr>
            </a:pPr>
            <a:r>
              <a:rPr lang="en-US" sz="2300">
                <a:effectLst/>
              </a:rPr>
              <a:t>A face-to-face review is a must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9C999-9B69-35A2-6956-F8DC4002204A}"/>
              </a:ext>
            </a:extLst>
          </p:cNvPr>
          <p:cNvSpPr>
            <a:spLocks noGrp="1"/>
          </p:cNvSpPr>
          <p:nvPr>
            <p:ph type="title"/>
          </p:nvPr>
        </p:nvSpPr>
        <p:spPr/>
        <p:txBody>
          <a:bodyPr/>
          <a:lstStyle/>
          <a:p>
            <a:r>
              <a:rPr lang="en-US" sz="4000" dirty="0"/>
              <a:t>Classic Entrepreneurial Strengths</a:t>
            </a:r>
          </a:p>
        </p:txBody>
      </p:sp>
      <p:sp>
        <p:nvSpPr>
          <p:cNvPr id="3" name="Content Placeholder 2">
            <a:extLst>
              <a:ext uri="{FF2B5EF4-FFF2-40B4-BE49-F238E27FC236}">
                <a16:creationId xmlns:a16="http://schemas.microsoft.com/office/drawing/2014/main" id="{E2702CD9-19AF-99C4-E362-7B70A0DBA0E8}"/>
              </a:ext>
            </a:extLst>
          </p:cNvPr>
          <p:cNvSpPr>
            <a:spLocks noGrp="1"/>
          </p:cNvSpPr>
          <p:nvPr>
            <p:ph idx="1"/>
          </p:nvPr>
        </p:nvSpPr>
        <p:spPr/>
        <p:txBody>
          <a:bodyPr/>
          <a:lstStyle/>
          <a:p>
            <a:endParaRPr lang="en-US" dirty="0"/>
          </a:p>
          <a:p>
            <a:r>
              <a:rPr lang="en-US" sz="2800" dirty="0"/>
              <a:t>Visionary and pioneering</a:t>
            </a:r>
          </a:p>
          <a:p>
            <a:r>
              <a:rPr lang="en-US" sz="2800" dirty="0"/>
              <a:t>Great at seeing possibilities</a:t>
            </a:r>
          </a:p>
          <a:p>
            <a:r>
              <a:rPr lang="en-US" sz="2800" dirty="0"/>
              <a:t>Passionate and energetic</a:t>
            </a:r>
          </a:p>
          <a:p>
            <a:r>
              <a:rPr lang="en-US" sz="2800" dirty="0"/>
              <a:t>Driven to achieve results</a:t>
            </a:r>
          </a:p>
          <a:p>
            <a:r>
              <a:rPr lang="en-US" sz="2800" dirty="0"/>
              <a:t>Proactive and future focused</a:t>
            </a:r>
          </a:p>
          <a:p>
            <a:r>
              <a:rPr lang="en-US" sz="2800" dirty="0"/>
              <a:t>Smart, capable and decisive</a:t>
            </a:r>
          </a:p>
          <a:p>
            <a:r>
              <a:rPr lang="en-US" sz="2800" dirty="0"/>
              <a:t>Driven by a sense of urgency</a:t>
            </a:r>
          </a:p>
          <a:p>
            <a:r>
              <a:rPr lang="en-US" sz="2800" dirty="0"/>
              <a:t>Confident about risk-taking</a:t>
            </a:r>
          </a:p>
          <a:p>
            <a:r>
              <a:rPr lang="en-US" sz="2800" dirty="0"/>
              <a:t>Problem solvers who love new challenges and believe nothing is impossible</a:t>
            </a:r>
          </a:p>
        </p:txBody>
      </p:sp>
    </p:spTree>
    <p:extLst>
      <p:ext uri="{BB962C8B-B14F-4D97-AF65-F5344CB8AC3E}">
        <p14:creationId xmlns:p14="http://schemas.microsoft.com/office/powerpoint/2010/main" val="14712354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rrowheads="1"/>
          </p:cNvSpPr>
          <p:nvPr>
            <p:ph type="title"/>
          </p:nvPr>
        </p:nvSpPr>
        <p:spPr>
          <a:noFill/>
        </p:spPr>
        <p:txBody>
          <a:bodyPr/>
          <a:lstStyle/>
          <a:p>
            <a:r>
              <a:rPr lang="en-US" sz="3600" dirty="0">
                <a:effectLst/>
              </a:rPr>
              <a:t>CEO Performance Review:  Sample Questions</a:t>
            </a:r>
          </a:p>
        </p:txBody>
      </p:sp>
      <p:sp>
        <p:nvSpPr>
          <p:cNvPr id="84994" name="Rectangle 3"/>
          <p:cNvSpPr>
            <a:spLocks noGrp="1" noChangeArrowheads="1"/>
          </p:cNvSpPr>
          <p:nvPr>
            <p:ph idx="1"/>
          </p:nvPr>
        </p:nvSpPr>
        <p:spPr>
          <a:noFill/>
        </p:spPr>
        <p:txBody>
          <a:bodyPr/>
          <a:lstStyle/>
          <a:p>
            <a:pPr marL="609600" indent="-609600">
              <a:lnSpc>
                <a:spcPct val="90000"/>
              </a:lnSpc>
              <a:buClr>
                <a:schemeClr val="tx1"/>
              </a:buClr>
              <a:buFont typeface="Wingdings" pitchFamily="2" charset="2"/>
              <a:buAutoNum type="arabicPeriod"/>
            </a:pPr>
            <a:r>
              <a:rPr lang="en-US" sz="2100">
                <a:effectLst/>
              </a:rPr>
              <a:t>Does the CEO demonstrate an ability to articulate his/her vision in a powerful and memorable way?</a:t>
            </a:r>
          </a:p>
          <a:p>
            <a:pPr marL="609600" indent="-609600">
              <a:lnSpc>
                <a:spcPct val="90000"/>
              </a:lnSpc>
              <a:buClr>
                <a:schemeClr val="tx1"/>
              </a:buClr>
              <a:buFont typeface="Wingdings" pitchFamily="2" charset="2"/>
              <a:buAutoNum type="arabicPeriod"/>
            </a:pPr>
            <a:r>
              <a:rPr lang="en-US" sz="2100">
                <a:effectLst/>
              </a:rPr>
              <a:t>Has the CEO developed a strategic plan for the company?</a:t>
            </a:r>
          </a:p>
          <a:p>
            <a:pPr marL="609600" indent="-609600">
              <a:lnSpc>
                <a:spcPct val="90000"/>
              </a:lnSpc>
              <a:buClr>
                <a:schemeClr val="tx1"/>
              </a:buClr>
              <a:buFont typeface="Wingdings" pitchFamily="2" charset="2"/>
              <a:buAutoNum type="arabicPeriod"/>
            </a:pPr>
            <a:r>
              <a:rPr lang="en-US" sz="2100">
                <a:effectLst/>
              </a:rPr>
              <a:t>Does the CEO demonstrate a willingness and an ability to act with courage and conviction in increasingly challenging situations?</a:t>
            </a:r>
          </a:p>
          <a:p>
            <a:pPr marL="609600" indent="-609600">
              <a:lnSpc>
                <a:spcPct val="90000"/>
              </a:lnSpc>
              <a:buClr>
                <a:schemeClr val="tx1"/>
              </a:buClr>
              <a:buFont typeface="Wingdings" pitchFamily="2" charset="2"/>
              <a:buAutoNum type="arabicPeriod"/>
            </a:pPr>
            <a:r>
              <a:rPr lang="en-US" sz="2100">
                <a:effectLst/>
              </a:rPr>
              <a:t>Does the CEO work in an open and principled way?  (CEO’s who work in an open and highly principled way are hugely disappointed when others don’t play by the same rules.)  Standards (ethical performance) are uncompromisingly high and they expect all employees to meet and exceed those standards.</a:t>
            </a:r>
          </a:p>
          <a:p>
            <a:pPr marL="609600" indent="-609600">
              <a:lnSpc>
                <a:spcPct val="90000"/>
              </a:lnSpc>
              <a:buClr>
                <a:schemeClr val="tx1"/>
              </a:buClr>
              <a:buFont typeface="Wingdings" pitchFamily="2" charset="2"/>
              <a:buAutoNum type="arabicPeriod"/>
            </a:pPr>
            <a:r>
              <a:rPr lang="en-US" sz="2100">
                <a:effectLst/>
              </a:rPr>
              <a:t>Does the CEO demonstrate self direction?  Is he/she able to look ahead and to move on quickly, not dwelling on things that haven’t gone well?</a:t>
            </a:r>
          </a:p>
          <a:p>
            <a:pPr marL="609600" indent="-609600">
              <a:lnSpc>
                <a:spcPct val="90000"/>
              </a:lnSpc>
              <a:buClr>
                <a:schemeClr val="tx1"/>
              </a:buClr>
              <a:buFont typeface="Wingdings" pitchFamily="2" charset="2"/>
              <a:buAutoNum type="arabicPeriod"/>
            </a:pPr>
            <a:r>
              <a:rPr lang="en-US" sz="2100">
                <a:effectLst/>
              </a:rPr>
              <a:t>Does the CEO demonstrate a relentless drive to achieve world class results?  Does he/she continually measure the business’s performance against the best in the country?</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rrowheads="1"/>
          </p:cNvSpPr>
          <p:nvPr>
            <p:ph type="title"/>
          </p:nvPr>
        </p:nvSpPr>
        <p:spPr>
          <a:noFill/>
        </p:spPr>
        <p:txBody>
          <a:bodyPr/>
          <a:lstStyle/>
          <a:p>
            <a:r>
              <a:rPr lang="en-US" sz="4000">
                <a:effectLst/>
              </a:rPr>
              <a:t>CEO Performance Review:</a:t>
            </a:r>
            <a:br>
              <a:rPr lang="en-US" sz="4000">
                <a:effectLst/>
              </a:rPr>
            </a:br>
            <a:r>
              <a:rPr lang="en-US" sz="4000">
                <a:effectLst/>
              </a:rPr>
              <a:t>Sample Questions (cont’d)</a:t>
            </a:r>
          </a:p>
        </p:txBody>
      </p:sp>
      <p:sp>
        <p:nvSpPr>
          <p:cNvPr id="86018" name="Rectangle 3"/>
          <p:cNvSpPr>
            <a:spLocks noGrp="1" noChangeArrowheads="1"/>
          </p:cNvSpPr>
          <p:nvPr>
            <p:ph idx="1"/>
          </p:nvPr>
        </p:nvSpPr>
        <p:spPr>
          <a:noFill/>
        </p:spPr>
        <p:txBody>
          <a:bodyPr/>
          <a:lstStyle/>
          <a:p>
            <a:pPr marL="457200" indent="-457200">
              <a:buClr>
                <a:schemeClr val="tx1"/>
              </a:buClr>
              <a:buFont typeface="Wingdings" pitchFamily="2" charset="2"/>
              <a:buAutoNum type="arabicPeriod" startAt="7"/>
            </a:pPr>
            <a:endParaRPr lang="en-US" sz="2000" dirty="0">
              <a:effectLst/>
            </a:endParaRPr>
          </a:p>
          <a:p>
            <a:pPr marL="457200" indent="-457200">
              <a:buClr>
                <a:schemeClr val="tx1"/>
              </a:buClr>
              <a:buFont typeface="Wingdings" pitchFamily="2" charset="2"/>
              <a:buAutoNum type="arabicPeriod" startAt="7"/>
            </a:pPr>
            <a:r>
              <a:rPr lang="en-US" sz="2000" dirty="0">
                <a:effectLst/>
              </a:rPr>
              <a:t>Does the CEO deal with the ‘here and now’ as well as work future opportunities?</a:t>
            </a:r>
          </a:p>
          <a:p>
            <a:pPr marL="457200" indent="-457200">
              <a:buClr>
                <a:schemeClr val="tx1"/>
              </a:buClr>
              <a:buFont typeface="Wingdings" pitchFamily="2" charset="2"/>
              <a:buAutoNum type="arabicPeriod" startAt="7"/>
            </a:pPr>
            <a:r>
              <a:rPr lang="en-US" sz="2000" dirty="0">
                <a:effectLst/>
              </a:rPr>
              <a:t>Does the CEO demonstrate an ability to articulate his/her vision in a powerful and memorable way?</a:t>
            </a:r>
          </a:p>
          <a:p>
            <a:pPr marL="457200" indent="-457200">
              <a:buClr>
                <a:schemeClr val="tx1"/>
              </a:buClr>
              <a:buFont typeface="Wingdings" pitchFamily="2" charset="2"/>
              <a:buAutoNum type="arabicPeriod" startAt="7"/>
            </a:pPr>
            <a:r>
              <a:rPr lang="en-US" sz="2000" dirty="0">
                <a:effectLst/>
              </a:rPr>
              <a:t>Does the CEO demonstrate a commitment to the business through his/her work habits?</a:t>
            </a:r>
          </a:p>
          <a:p>
            <a:pPr marL="457200" indent="-457200">
              <a:buClr>
                <a:schemeClr val="tx1"/>
              </a:buClr>
              <a:buFont typeface="Wingdings" pitchFamily="2" charset="2"/>
              <a:buAutoNum type="arabicPeriod" startAt="7"/>
            </a:pPr>
            <a:r>
              <a:rPr lang="en-US" sz="2000" dirty="0">
                <a:effectLst/>
              </a:rPr>
              <a:t>Does the CEO ego get in the way of results?</a:t>
            </a:r>
          </a:p>
          <a:p>
            <a:pPr marL="457200" indent="-457200">
              <a:buClr>
                <a:schemeClr val="tx1"/>
              </a:buClr>
              <a:buFont typeface="Wingdings" pitchFamily="2" charset="2"/>
              <a:buAutoNum type="arabicPeriod" startAt="7"/>
            </a:pPr>
            <a:r>
              <a:rPr lang="en-US" sz="2000" dirty="0">
                <a:effectLst/>
              </a:rPr>
              <a:t>Does the CEO encourage his/her direct reports to air their ideological differences?</a:t>
            </a:r>
          </a:p>
          <a:p>
            <a:pPr marL="457200" indent="-457200">
              <a:buClr>
                <a:schemeClr val="tx1"/>
              </a:buClr>
              <a:buFont typeface="Wingdings" pitchFamily="2" charset="2"/>
              <a:buAutoNum type="arabicPeriod" startAt="7"/>
            </a:pPr>
            <a:r>
              <a:rPr lang="en-US" sz="2000" dirty="0">
                <a:effectLst/>
              </a:rPr>
              <a:t>Does the CEO have a hard time admitting when he/she is wrong?</a:t>
            </a:r>
          </a:p>
          <a:p>
            <a:pPr marL="457200" indent="-457200">
              <a:buClr>
                <a:schemeClr val="tx1"/>
              </a:buClr>
              <a:buFont typeface="Wingdings" pitchFamily="2" charset="2"/>
              <a:buAutoNum type="arabicPeriod" startAt="7"/>
            </a:pPr>
            <a:r>
              <a:rPr lang="en-US" sz="2000" dirty="0">
                <a:effectLst/>
              </a:rPr>
              <a:t>Has the CEO achieved the non-revenue metrics in last year’s plan?</a:t>
            </a:r>
          </a:p>
          <a:p>
            <a:pPr marL="457200" indent="-457200">
              <a:buClr>
                <a:schemeClr val="tx1"/>
              </a:buClr>
              <a:buFont typeface="Wingdings" pitchFamily="2" charset="2"/>
              <a:buAutoNum type="arabicPeriod" startAt="7"/>
            </a:pPr>
            <a:r>
              <a:rPr lang="en-US" sz="2000" dirty="0">
                <a:effectLst/>
              </a:rPr>
              <a:t>Has the CEO achieved the revenue and cash flow metrics in last year’s plan?</a:t>
            </a:r>
          </a:p>
          <a:p>
            <a:pPr marL="457200" indent="-457200">
              <a:buClr>
                <a:schemeClr val="tx1"/>
              </a:buClr>
              <a:buFont typeface="Wingdings" pitchFamily="2" charset="2"/>
              <a:buAutoNum type="arabicPeriod" startAt="7"/>
            </a:pPr>
            <a:r>
              <a:rPr lang="en-US" sz="2000" dirty="0">
                <a:effectLst/>
              </a:rPr>
              <a:t>Has the CEO developed a strategic plan for the company</a:t>
            </a:r>
            <a:r>
              <a:rPr lang="en-US" sz="2500" dirty="0">
                <a:effectLst/>
              </a:rPr>
              <a:t>?</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89" name="Rectangle 2"/>
          <p:cNvSpPr>
            <a:spLocks noGrp="1" noRot="1" noChangeArrowheads="1"/>
          </p:cNvSpPr>
          <p:nvPr>
            <p:ph type="title"/>
          </p:nvPr>
        </p:nvSpPr>
        <p:spPr>
          <a:noFill/>
        </p:spPr>
        <p:txBody>
          <a:bodyPr lIns="92075" tIns="46038" rIns="92075" bIns="46038" anchor="t"/>
          <a:lstStyle/>
          <a:p>
            <a:r>
              <a:rPr lang="en-US" sz="4400" dirty="0">
                <a:effectLst/>
              </a:rPr>
              <a:t>Board Evolution</a:t>
            </a:r>
          </a:p>
        </p:txBody>
      </p:sp>
      <p:sp>
        <p:nvSpPr>
          <p:cNvPr id="2" name="Content Placeholder 1">
            <a:extLst>
              <a:ext uri="{FF2B5EF4-FFF2-40B4-BE49-F238E27FC236}">
                <a16:creationId xmlns:a16="http://schemas.microsoft.com/office/drawing/2014/main" id="{DF1555BE-7FAC-F3E0-8902-DD52084197E2}"/>
              </a:ext>
            </a:extLst>
          </p:cNvPr>
          <p:cNvSpPr>
            <a:spLocks noGrp="1"/>
          </p:cNvSpPr>
          <p:nvPr>
            <p:ph idx="1"/>
          </p:nvPr>
        </p:nvSpPr>
        <p:spPr/>
        <p:txBody>
          <a:bodyPr/>
          <a:lstStyle/>
          <a:p>
            <a:endParaRPr lang="en-US" dirty="0"/>
          </a:p>
        </p:txBody>
      </p:sp>
      <p:sp>
        <p:nvSpPr>
          <p:cNvPr id="89090" name="Rectangle 3" descr="START UP&#10;Develop Product&#10;"/>
          <p:cNvSpPr>
            <a:spLocks noChangeArrowheads="1"/>
          </p:cNvSpPr>
          <p:nvPr/>
        </p:nvSpPr>
        <p:spPr bwMode="auto">
          <a:xfrm>
            <a:off x="304800" y="4800600"/>
            <a:ext cx="2895600" cy="668338"/>
          </a:xfrm>
          <a:prstGeom prst="rect">
            <a:avLst/>
          </a:prstGeom>
          <a:solidFill>
            <a:srgbClr val="006666"/>
          </a:solidFill>
          <a:ln w="9525">
            <a:noFill/>
            <a:miter lim="800000"/>
            <a:headEnd/>
            <a:tailEnd/>
          </a:ln>
        </p:spPr>
        <p:txBody>
          <a:bodyPr lIns="92075" tIns="46038" rIns="92075" bIns="46038">
            <a:spAutoFit/>
          </a:bodyPr>
          <a:lstStyle/>
          <a:p>
            <a:pPr eaLnBrk="0" hangingPunct="0">
              <a:lnSpc>
                <a:spcPct val="80000"/>
              </a:lnSpc>
              <a:spcBef>
                <a:spcPct val="50000"/>
              </a:spcBef>
            </a:pPr>
            <a:r>
              <a:rPr lang="en-US" b="1" dirty="0">
                <a:solidFill>
                  <a:srgbClr val="FFFFFF"/>
                </a:solidFill>
              </a:rPr>
              <a:t>START UP</a:t>
            </a:r>
          </a:p>
          <a:p>
            <a:pPr eaLnBrk="0" hangingPunct="0">
              <a:lnSpc>
                <a:spcPct val="80000"/>
              </a:lnSpc>
              <a:spcBef>
                <a:spcPct val="50000"/>
              </a:spcBef>
            </a:pPr>
            <a:r>
              <a:rPr lang="en-US" b="1" dirty="0">
                <a:solidFill>
                  <a:srgbClr val="FFFFFF"/>
                </a:solidFill>
              </a:rPr>
              <a:t>Develop Product</a:t>
            </a:r>
          </a:p>
        </p:txBody>
      </p:sp>
      <p:sp>
        <p:nvSpPr>
          <p:cNvPr id="89091" name="Rectangle 4" descr="INITIAL GROWTH&#10;Drive Sales&#10;"/>
          <p:cNvSpPr>
            <a:spLocks noChangeArrowheads="1"/>
          </p:cNvSpPr>
          <p:nvPr/>
        </p:nvSpPr>
        <p:spPr bwMode="auto">
          <a:xfrm>
            <a:off x="304800" y="3810000"/>
            <a:ext cx="2895600" cy="668338"/>
          </a:xfrm>
          <a:prstGeom prst="rect">
            <a:avLst/>
          </a:prstGeom>
          <a:solidFill>
            <a:srgbClr val="006666"/>
          </a:solidFill>
          <a:ln w="9525">
            <a:noFill/>
            <a:miter lim="800000"/>
            <a:headEnd/>
            <a:tailEnd/>
          </a:ln>
        </p:spPr>
        <p:txBody>
          <a:bodyPr lIns="92075" tIns="46038" rIns="92075" bIns="46038">
            <a:spAutoFit/>
          </a:bodyPr>
          <a:lstStyle/>
          <a:p>
            <a:pPr eaLnBrk="0" hangingPunct="0">
              <a:lnSpc>
                <a:spcPct val="80000"/>
              </a:lnSpc>
              <a:spcBef>
                <a:spcPct val="50000"/>
              </a:spcBef>
            </a:pPr>
            <a:r>
              <a:rPr lang="en-US" b="1" dirty="0">
                <a:solidFill>
                  <a:srgbClr val="FFFFFF"/>
                </a:solidFill>
              </a:rPr>
              <a:t>INITIAL GROWTH</a:t>
            </a:r>
          </a:p>
          <a:p>
            <a:pPr eaLnBrk="0" hangingPunct="0">
              <a:lnSpc>
                <a:spcPct val="80000"/>
              </a:lnSpc>
              <a:spcBef>
                <a:spcPct val="50000"/>
              </a:spcBef>
            </a:pPr>
            <a:r>
              <a:rPr lang="en-US" b="1" dirty="0">
                <a:solidFill>
                  <a:srgbClr val="FFFFFF"/>
                </a:solidFill>
              </a:rPr>
              <a:t>Drive Sales</a:t>
            </a:r>
          </a:p>
        </p:txBody>
      </p:sp>
      <p:sp>
        <p:nvSpPr>
          <p:cNvPr id="89092" name="Rectangle 5" descr="RAPID GROWTH&#10;Lead the Market&#10;"/>
          <p:cNvSpPr>
            <a:spLocks noChangeArrowheads="1"/>
          </p:cNvSpPr>
          <p:nvPr/>
        </p:nvSpPr>
        <p:spPr bwMode="auto">
          <a:xfrm>
            <a:off x="304800" y="3124200"/>
            <a:ext cx="2895600" cy="668338"/>
          </a:xfrm>
          <a:prstGeom prst="rect">
            <a:avLst/>
          </a:prstGeom>
          <a:solidFill>
            <a:srgbClr val="006666"/>
          </a:solidFill>
          <a:ln w="9525">
            <a:noFill/>
            <a:miter lim="800000"/>
            <a:headEnd/>
            <a:tailEnd/>
          </a:ln>
        </p:spPr>
        <p:txBody>
          <a:bodyPr lIns="92075" tIns="46038" rIns="92075" bIns="46038">
            <a:spAutoFit/>
          </a:bodyPr>
          <a:lstStyle/>
          <a:p>
            <a:pPr eaLnBrk="0" hangingPunct="0">
              <a:lnSpc>
                <a:spcPct val="80000"/>
              </a:lnSpc>
              <a:spcBef>
                <a:spcPct val="50000"/>
              </a:spcBef>
            </a:pPr>
            <a:r>
              <a:rPr lang="en-US" b="1" dirty="0">
                <a:solidFill>
                  <a:srgbClr val="EFFFFF"/>
                </a:solidFill>
              </a:rPr>
              <a:t>RAPID GROWTH</a:t>
            </a:r>
          </a:p>
          <a:p>
            <a:pPr eaLnBrk="0" hangingPunct="0">
              <a:lnSpc>
                <a:spcPct val="80000"/>
              </a:lnSpc>
              <a:spcBef>
                <a:spcPct val="50000"/>
              </a:spcBef>
            </a:pPr>
            <a:r>
              <a:rPr lang="en-US" b="1" dirty="0">
                <a:solidFill>
                  <a:srgbClr val="EFFFFF"/>
                </a:solidFill>
              </a:rPr>
              <a:t>Lead the Market</a:t>
            </a:r>
          </a:p>
        </p:txBody>
      </p:sp>
      <p:sp>
        <p:nvSpPr>
          <p:cNvPr id="89093" name="Rectangle 6" descr="CONTINUOUS GROWTH&#10;Dominate the Industry&#10;"/>
          <p:cNvSpPr>
            <a:spLocks noChangeArrowheads="1"/>
          </p:cNvSpPr>
          <p:nvPr/>
        </p:nvSpPr>
        <p:spPr bwMode="auto">
          <a:xfrm>
            <a:off x="304800" y="2133600"/>
            <a:ext cx="2895600" cy="887413"/>
          </a:xfrm>
          <a:prstGeom prst="rect">
            <a:avLst/>
          </a:prstGeom>
          <a:solidFill>
            <a:srgbClr val="006666"/>
          </a:solidFill>
          <a:ln w="9525">
            <a:noFill/>
            <a:miter lim="800000"/>
            <a:headEnd/>
            <a:tailEnd/>
          </a:ln>
        </p:spPr>
        <p:txBody>
          <a:bodyPr lIns="92075" tIns="46038" rIns="92075" bIns="46038">
            <a:spAutoFit/>
          </a:bodyPr>
          <a:lstStyle/>
          <a:p>
            <a:pPr eaLnBrk="0" hangingPunct="0">
              <a:lnSpc>
                <a:spcPct val="80000"/>
              </a:lnSpc>
              <a:spcBef>
                <a:spcPct val="50000"/>
              </a:spcBef>
            </a:pPr>
            <a:r>
              <a:rPr lang="en-US" b="1" dirty="0">
                <a:solidFill>
                  <a:srgbClr val="FFFFFF"/>
                </a:solidFill>
              </a:rPr>
              <a:t>CONTINUOUS GROWTH</a:t>
            </a:r>
          </a:p>
          <a:p>
            <a:pPr eaLnBrk="0" hangingPunct="0">
              <a:lnSpc>
                <a:spcPct val="80000"/>
              </a:lnSpc>
              <a:spcBef>
                <a:spcPct val="50000"/>
              </a:spcBef>
            </a:pPr>
            <a:r>
              <a:rPr lang="en-US" b="1" dirty="0">
                <a:solidFill>
                  <a:srgbClr val="FFFFFF"/>
                </a:solidFill>
              </a:rPr>
              <a:t>Dominate the Industry</a:t>
            </a:r>
          </a:p>
        </p:txBody>
      </p:sp>
      <p:sp>
        <p:nvSpPr>
          <p:cNvPr id="89094" name="Line 7"/>
          <p:cNvSpPr>
            <a:spLocks noChangeShapeType="1"/>
          </p:cNvSpPr>
          <p:nvPr/>
        </p:nvSpPr>
        <p:spPr bwMode="auto">
          <a:xfrm>
            <a:off x="304800" y="45720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89095" name="Line 8"/>
          <p:cNvSpPr>
            <a:spLocks noChangeShapeType="1"/>
          </p:cNvSpPr>
          <p:nvPr/>
        </p:nvSpPr>
        <p:spPr bwMode="auto">
          <a:xfrm>
            <a:off x="304800" y="31242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89096" name="Freeform 9" descr="Turbulence image"/>
          <p:cNvSpPr>
            <a:spLocks/>
          </p:cNvSpPr>
          <p:nvPr/>
        </p:nvSpPr>
        <p:spPr bwMode="auto">
          <a:xfrm>
            <a:off x="2286000" y="609600"/>
            <a:ext cx="5249863" cy="5029200"/>
          </a:xfrm>
          <a:custGeom>
            <a:avLst/>
            <a:gdLst>
              <a:gd name="T0" fmla="*/ 0 w 3796"/>
              <a:gd name="T1" fmla="*/ 2147483647 h 3579"/>
              <a:gd name="T2" fmla="*/ 2147483647 w 3796"/>
              <a:gd name="T3" fmla="*/ 2147483647 h 3579"/>
              <a:gd name="T4" fmla="*/ 2147483647 w 3796"/>
              <a:gd name="T5" fmla="*/ 2147483647 h 3579"/>
              <a:gd name="T6" fmla="*/ 2147483647 w 3796"/>
              <a:gd name="T7" fmla="*/ 2147483647 h 3579"/>
              <a:gd name="T8" fmla="*/ 2147483647 w 3796"/>
              <a:gd name="T9" fmla="*/ 2147483647 h 3579"/>
              <a:gd name="T10" fmla="*/ 2147483647 w 3796"/>
              <a:gd name="T11" fmla="*/ 2147483647 h 3579"/>
              <a:gd name="T12" fmla="*/ 2147483647 w 3796"/>
              <a:gd name="T13" fmla="*/ 2147483647 h 3579"/>
              <a:gd name="T14" fmla="*/ 2147483647 w 3796"/>
              <a:gd name="T15" fmla="*/ 2147483647 h 3579"/>
              <a:gd name="T16" fmla="*/ 2147483647 w 3796"/>
              <a:gd name="T17" fmla="*/ 2147483647 h 3579"/>
              <a:gd name="T18" fmla="*/ 2147483647 w 3796"/>
              <a:gd name="T19" fmla="*/ 2147483647 h 3579"/>
              <a:gd name="T20" fmla="*/ 2147483647 w 3796"/>
              <a:gd name="T21" fmla="*/ 2147483647 h 3579"/>
              <a:gd name="T22" fmla="*/ 2147483647 w 3796"/>
              <a:gd name="T23" fmla="*/ 2147483647 h 3579"/>
              <a:gd name="T24" fmla="*/ 2147483647 w 3796"/>
              <a:gd name="T25" fmla="*/ 2147483647 h 3579"/>
              <a:gd name="T26" fmla="*/ 2147483647 w 3796"/>
              <a:gd name="T27" fmla="*/ 2147483647 h 3579"/>
              <a:gd name="T28" fmla="*/ 2147483647 w 3796"/>
              <a:gd name="T29" fmla="*/ 2147483647 h 3579"/>
              <a:gd name="T30" fmla="*/ 2147483647 w 3796"/>
              <a:gd name="T31" fmla="*/ 2147483647 h 3579"/>
              <a:gd name="T32" fmla="*/ 2147483647 w 3796"/>
              <a:gd name="T33" fmla="*/ 2147483647 h 3579"/>
              <a:gd name="T34" fmla="*/ 2147483647 w 3796"/>
              <a:gd name="T35" fmla="*/ 2147483647 h 3579"/>
              <a:gd name="T36" fmla="*/ 2147483647 w 3796"/>
              <a:gd name="T37" fmla="*/ 2147483647 h 3579"/>
              <a:gd name="T38" fmla="*/ 2147483647 w 3796"/>
              <a:gd name="T39" fmla="*/ 2147483647 h 3579"/>
              <a:gd name="T40" fmla="*/ 2147483647 w 3796"/>
              <a:gd name="T41" fmla="*/ 2147483647 h 3579"/>
              <a:gd name="T42" fmla="*/ 2147483647 w 3796"/>
              <a:gd name="T43" fmla="*/ 2147483647 h 3579"/>
              <a:gd name="T44" fmla="*/ 2147483647 w 3796"/>
              <a:gd name="T45" fmla="*/ 2147483647 h 3579"/>
              <a:gd name="T46" fmla="*/ 2147483647 w 3796"/>
              <a:gd name="T47" fmla="*/ 2147483647 h 3579"/>
              <a:gd name="T48" fmla="*/ 2147483647 w 3796"/>
              <a:gd name="T49" fmla="*/ 2147483647 h 3579"/>
              <a:gd name="T50" fmla="*/ 2147483647 w 3796"/>
              <a:gd name="T51" fmla="*/ 2147483647 h 3579"/>
              <a:gd name="T52" fmla="*/ 2147483647 w 3796"/>
              <a:gd name="T53" fmla="*/ 2147483647 h 3579"/>
              <a:gd name="T54" fmla="*/ 2147483647 w 3796"/>
              <a:gd name="T55" fmla="*/ 2147483647 h 3579"/>
              <a:gd name="T56" fmla="*/ 2147483647 w 3796"/>
              <a:gd name="T57" fmla="*/ 2147483647 h 3579"/>
              <a:gd name="T58" fmla="*/ 2147483647 w 3796"/>
              <a:gd name="T59" fmla="*/ 2147483647 h 3579"/>
              <a:gd name="T60" fmla="*/ 2147483647 w 3796"/>
              <a:gd name="T61" fmla="*/ 2147483647 h 3579"/>
              <a:gd name="T62" fmla="*/ 2147483647 w 3796"/>
              <a:gd name="T63" fmla="*/ 2147483647 h 3579"/>
              <a:gd name="T64" fmla="*/ 2147483647 w 3796"/>
              <a:gd name="T65" fmla="*/ 2147483647 h 3579"/>
              <a:gd name="T66" fmla="*/ 2147483647 w 3796"/>
              <a:gd name="T67" fmla="*/ 0 h 35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96"/>
              <a:gd name="T103" fmla="*/ 0 h 3579"/>
              <a:gd name="T104" fmla="*/ 3796 w 3796"/>
              <a:gd name="T105" fmla="*/ 3579 h 35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96" h="3579">
                <a:moveTo>
                  <a:pt x="0" y="3483"/>
                </a:moveTo>
                <a:cubicBezTo>
                  <a:pt x="43" y="3495"/>
                  <a:pt x="165" y="3549"/>
                  <a:pt x="256" y="3557"/>
                </a:cubicBezTo>
                <a:cubicBezTo>
                  <a:pt x="347" y="3565"/>
                  <a:pt x="426" y="3579"/>
                  <a:pt x="548" y="3529"/>
                </a:cubicBezTo>
                <a:cubicBezTo>
                  <a:pt x="670" y="3479"/>
                  <a:pt x="949" y="3316"/>
                  <a:pt x="987" y="3255"/>
                </a:cubicBezTo>
                <a:cubicBezTo>
                  <a:pt x="1025" y="3194"/>
                  <a:pt x="850" y="3170"/>
                  <a:pt x="777" y="3164"/>
                </a:cubicBezTo>
                <a:cubicBezTo>
                  <a:pt x="704" y="3158"/>
                  <a:pt x="540" y="3196"/>
                  <a:pt x="548" y="3219"/>
                </a:cubicBezTo>
                <a:cubicBezTo>
                  <a:pt x="556" y="3242"/>
                  <a:pt x="729" y="3307"/>
                  <a:pt x="823" y="3301"/>
                </a:cubicBezTo>
                <a:cubicBezTo>
                  <a:pt x="917" y="3295"/>
                  <a:pt x="1028" y="3243"/>
                  <a:pt x="1115" y="3182"/>
                </a:cubicBezTo>
                <a:cubicBezTo>
                  <a:pt x="1202" y="3121"/>
                  <a:pt x="1274" y="3025"/>
                  <a:pt x="1344" y="2935"/>
                </a:cubicBezTo>
                <a:cubicBezTo>
                  <a:pt x="1414" y="2845"/>
                  <a:pt x="1554" y="2710"/>
                  <a:pt x="1536" y="2643"/>
                </a:cubicBezTo>
                <a:cubicBezTo>
                  <a:pt x="1518" y="2576"/>
                  <a:pt x="1327" y="2545"/>
                  <a:pt x="1234" y="2533"/>
                </a:cubicBezTo>
                <a:cubicBezTo>
                  <a:pt x="1141" y="2521"/>
                  <a:pt x="1024" y="2544"/>
                  <a:pt x="978" y="2570"/>
                </a:cubicBezTo>
                <a:cubicBezTo>
                  <a:pt x="932" y="2596"/>
                  <a:pt x="902" y="2665"/>
                  <a:pt x="960" y="2688"/>
                </a:cubicBezTo>
                <a:cubicBezTo>
                  <a:pt x="1018" y="2711"/>
                  <a:pt x="1216" y="2755"/>
                  <a:pt x="1326" y="2706"/>
                </a:cubicBezTo>
                <a:cubicBezTo>
                  <a:pt x="1436" y="2657"/>
                  <a:pt x="1527" y="2518"/>
                  <a:pt x="1618" y="2396"/>
                </a:cubicBezTo>
                <a:cubicBezTo>
                  <a:pt x="1709" y="2274"/>
                  <a:pt x="1783" y="2068"/>
                  <a:pt x="1874" y="1975"/>
                </a:cubicBezTo>
                <a:cubicBezTo>
                  <a:pt x="1965" y="1882"/>
                  <a:pt x="2088" y="1894"/>
                  <a:pt x="2167" y="1838"/>
                </a:cubicBezTo>
                <a:cubicBezTo>
                  <a:pt x="2246" y="1782"/>
                  <a:pt x="2376" y="1693"/>
                  <a:pt x="2350" y="1637"/>
                </a:cubicBezTo>
                <a:cubicBezTo>
                  <a:pt x="2324" y="1581"/>
                  <a:pt x="2166" y="1514"/>
                  <a:pt x="2011" y="1499"/>
                </a:cubicBezTo>
                <a:cubicBezTo>
                  <a:pt x="1856" y="1484"/>
                  <a:pt x="1539" y="1515"/>
                  <a:pt x="1417" y="1546"/>
                </a:cubicBezTo>
                <a:cubicBezTo>
                  <a:pt x="1295" y="1577"/>
                  <a:pt x="1284" y="1645"/>
                  <a:pt x="1280" y="1683"/>
                </a:cubicBezTo>
                <a:cubicBezTo>
                  <a:pt x="1276" y="1721"/>
                  <a:pt x="1303" y="1759"/>
                  <a:pt x="1390" y="1774"/>
                </a:cubicBezTo>
                <a:cubicBezTo>
                  <a:pt x="1477" y="1789"/>
                  <a:pt x="1675" y="1792"/>
                  <a:pt x="1801" y="1774"/>
                </a:cubicBezTo>
                <a:cubicBezTo>
                  <a:pt x="1927" y="1756"/>
                  <a:pt x="2044" y="1743"/>
                  <a:pt x="2148" y="1664"/>
                </a:cubicBezTo>
                <a:cubicBezTo>
                  <a:pt x="2252" y="1585"/>
                  <a:pt x="2339" y="1430"/>
                  <a:pt x="2423" y="1299"/>
                </a:cubicBezTo>
                <a:cubicBezTo>
                  <a:pt x="2507" y="1168"/>
                  <a:pt x="2544" y="966"/>
                  <a:pt x="2651" y="878"/>
                </a:cubicBezTo>
                <a:cubicBezTo>
                  <a:pt x="2758" y="790"/>
                  <a:pt x="2915" y="806"/>
                  <a:pt x="3063" y="768"/>
                </a:cubicBezTo>
                <a:cubicBezTo>
                  <a:pt x="3211" y="730"/>
                  <a:pt x="3428" y="727"/>
                  <a:pt x="3538" y="649"/>
                </a:cubicBezTo>
                <a:cubicBezTo>
                  <a:pt x="3648" y="571"/>
                  <a:pt x="3796" y="389"/>
                  <a:pt x="3721" y="302"/>
                </a:cubicBezTo>
                <a:cubicBezTo>
                  <a:pt x="3646" y="215"/>
                  <a:pt x="3279" y="137"/>
                  <a:pt x="3090" y="128"/>
                </a:cubicBezTo>
                <a:cubicBezTo>
                  <a:pt x="2901" y="119"/>
                  <a:pt x="2668" y="201"/>
                  <a:pt x="2587" y="247"/>
                </a:cubicBezTo>
                <a:cubicBezTo>
                  <a:pt x="2506" y="293"/>
                  <a:pt x="2512" y="380"/>
                  <a:pt x="2606" y="403"/>
                </a:cubicBezTo>
                <a:cubicBezTo>
                  <a:pt x="2700" y="426"/>
                  <a:pt x="2979" y="451"/>
                  <a:pt x="3154" y="384"/>
                </a:cubicBezTo>
                <a:cubicBezTo>
                  <a:pt x="3329" y="317"/>
                  <a:pt x="3552" y="80"/>
                  <a:pt x="3657" y="0"/>
                </a:cubicBezTo>
              </a:path>
            </a:pathLst>
          </a:custGeom>
          <a:noFill/>
          <a:ln w="50800" cap="rnd">
            <a:solidFill>
              <a:srgbClr val="FF6600"/>
            </a:solidFill>
            <a:round/>
            <a:headEnd/>
            <a:tailEnd type="stealth" w="med" len="med"/>
          </a:ln>
        </p:spPr>
        <p:txBody>
          <a:bodyPr/>
          <a:lstStyle/>
          <a:p>
            <a:endParaRPr lang="en-US"/>
          </a:p>
        </p:txBody>
      </p:sp>
      <p:sp>
        <p:nvSpPr>
          <p:cNvPr id="89097" name="Rectangle 10" descr="Turbulence"/>
          <p:cNvSpPr>
            <a:spLocks noChangeArrowheads="1"/>
          </p:cNvSpPr>
          <p:nvPr/>
        </p:nvSpPr>
        <p:spPr bwMode="auto">
          <a:xfrm rot="-2280000">
            <a:off x="4110038" y="2957513"/>
            <a:ext cx="1274762" cy="274637"/>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89098" name="Rectangle 11" descr="Turbulence"/>
          <p:cNvSpPr>
            <a:spLocks noChangeArrowheads="1"/>
          </p:cNvSpPr>
          <p:nvPr/>
        </p:nvSpPr>
        <p:spPr bwMode="auto">
          <a:xfrm rot="-2280000">
            <a:off x="2655888" y="5076825"/>
            <a:ext cx="1317625" cy="274638"/>
          </a:xfrm>
          <a:prstGeom prst="rect">
            <a:avLst/>
          </a:prstGeom>
          <a:noFill/>
          <a:ln w="9525">
            <a:noFill/>
            <a:miter lim="800000"/>
            <a:headEnd/>
            <a:tailEnd/>
          </a:ln>
        </p:spPr>
        <p:txBody>
          <a:bodyPr lIns="92075" tIns="46038" rIns="92075" bIns="46038">
            <a:spAutoFit/>
          </a:bodyPr>
          <a:lstStyle/>
          <a:p>
            <a:pPr eaLnBrk="0" hangingPunct="0"/>
            <a:r>
              <a:rPr lang="en-US" sz="1200" b="1" dirty="0"/>
              <a:t>TURBULENCE</a:t>
            </a:r>
            <a:endParaRPr lang="en-US" sz="1600" b="1" dirty="0"/>
          </a:p>
        </p:txBody>
      </p:sp>
      <p:sp>
        <p:nvSpPr>
          <p:cNvPr id="89099" name="Rectangle 12" descr="Turbulence"/>
          <p:cNvSpPr>
            <a:spLocks noChangeArrowheads="1"/>
          </p:cNvSpPr>
          <p:nvPr/>
        </p:nvSpPr>
        <p:spPr bwMode="auto">
          <a:xfrm rot="-2280000">
            <a:off x="6115050" y="1128713"/>
            <a:ext cx="1274763" cy="274637"/>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89100" name="Rectangle 13" descr="Turbulence"/>
          <p:cNvSpPr>
            <a:spLocks noChangeArrowheads="1"/>
          </p:cNvSpPr>
          <p:nvPr/>
        </p:nvSpPr>
        <p:spPr bwMode="auto">
          <a:xfrm rot="-2280000">
            <a:off x="3424238" y="4100513"/>
            <a:ext cx="1274762" cy="274637"/>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89101" name="Rectangle 14" descr="Usually just founders/management&#10;No committees, very informal&#10;Focus: Technology development, operational&#10;Rarely meets as a group&#10;"/>
          <p:cNvSpPr>
            <a:spLocks noChangeArrowheads="1"/>
          </p:cNvSpPr>
          <p:nvPr/>
        </p:nvSpPr>
        <p:spPr bwMode="auto">
          <a:xfrm>
            <a:off x="4284663" y="4814888"/>
            <a:ext cx="3276600" cy="769441"/>
          </a:xfrm>
          <a:prstGeom prst="rect">
            <a:avLst/>
          </a:prstGeom>
          <a:noFill/>
          <a:ln w="9525">
            <a:noFill/>
            <a:miter lim="800000"/>
            <a:headEnd/>
            <a:tailEnd/>
          </a:ln>
        </p:spPr>
        <p:txBody>
          <a:bodyPr>
            <a:spAutoFit/>
          </a:bodyPr>
          <a:lstStyle/>
          <a:p>
            <a:pPr eaLnBrk="0" hangingPunct="0"/>
            <a:r>
              <a:rPr lang="en-US" sz="1100" dirty="0">
                <a:cs typeface="Times New Roman" pitchFamily="18" charset="0"/>
              </a:rPr>
              <a:t>Usually just founders/management</a:t>
            </a:r>
          </a:p>
          <a:p>
            <a:pPr eaLnBrk="0" hangingPunct="0"/>
            <a:r>
              <a:rPr lang="en-US" sz="1100" dirty="0">
                <a:cs typeface="Times New Roman" pitchFamily="18" charset="0"/>
              </a:rPr>
              <a:t>No committees, very informal</a:t>
            </a:r>
          </a:p>
          <a:p>
            <a:pPr eaLnBrk="0" hangingPunct="0"/>
            <a:r>
              <a:rPr lang="en-US" sz="1100" dirty="0">
                <a:cs typeface="Times New Roman" pitchFamily="18" charset="0"/>
              </a:rPr>
              <a:t>Focus: Technology development, operational</a:t>
            </a:r>
          </a:p>
          <a:p>
            <a:pPr eaLnBrk="0" hangingPunct="0"/>
            <a:r>
              <a:rPr lang="en-US" sz="1100" dirty="0">
                <a:cs typeface="Times New Roman" pitchFamily="18" charset="0"/>
              </a:rPr>
              <a:t>Rarely meets as a group</a:t>
            </a:r>
          </a:p>
        </p:txBody>
      </p:sp>
      <p:sp>
        <p:nvSpPr>
          <p:cNvPr id="89102" name="Rectangle 15" descr="5 members (size matters)&#10;2 common, 2 preferred, 1 outside&#10;Audit, compensation committees&#10;Focus: Planning, financing, measuring, governance, rolodex&#10;Monthly meetings &#10;Very hands on&#10;No director compensation&#10;"/>
          <p:cNvSpPr>
            <a:spLocks noChangeArrowheads="1"/>
          </p:cNvSpPr>
          <p:nvPr/>
        </p:nvSpPr>
        <p:spPr bwMode="auto">
          <a:xfrm>
            <a:off x="5300663" y="3170238"/>
            <a:ext cx="3200400" cy="1600438"/>
          </a:xfrm>
          <a:prstGeom prst="rect">
            <a:avLst/>
          </a:prstGeom>
          <a:noFill/>
          <a:ln w="9525">
            <a:noFill/>
            <a:miter lim="800000"/>
            <a:headEnd/>
            <a:tailEnd/>
          </a:ln>
        </p:spPr>
        <p:txBody>
          <a:bodyPr>
            <a:spAutoFit/>
          </a:bodyPr>
          <a:lstStyle/>
          <a:p>
            <a:pPr eaLnBrk="0" hangingPunct="0"/>
            <a:r>
              <a:rPr lang="en-US" sz="1100" dirty="0">
                <a:cs typeface="Times New Roman" pitchFamily="18" charset="0"/>
              </a:rPr>
              <a:t>5 members (size matters)</a:t>
            </a:r>
          </a:p>
          <a:p>
            <a:pPr eaLnBrk="0" hangingPunct="0"/>
            <a:r>
              <a:rPr lang="en-US" sz="1100" dirty="0">
                <a:cs typeface="Times New Roman" pitchFamily="18" charset="0"/>
              </a:rPr>
              <a:t>2 common, 2 preferred, 1 outside</a:t>
            </a:r>
          </a:p>
          <a:p>
            <a:pPr eaLnBrk="0" hangingPunct="0"/>
            <a:r>
              <a:rPr lang="en-US" sz="1100" dirty="0">
                <a:cs typeface="Times New Roman" pitchFamily="18" charset="0"/>
              </a:rPr>
              <a:t>Audit, compensation committees</a:t>
            </a:r>
          </a:p>
          <a:p>
            <a:pPr eaLnBrk="0" hangingPunct="0"/>
            <a:r>
              <a:rPr lang="en-US" sz="1100" dirty="0">
                <a:cs typeface="Times New Roman" pitchFamily="18" charset="0"/>
              </a:rPr>
              <a:t>Focus: Planning, financing, measuring, governance, rolodex</a:t>
            </a:r>
          </a:p>
          <a:p>
            <a:pPr eaLnBrk="0" hangingPunct="0"/>
            <a:r>
              <a:rPr lang="en-US" sz="1100" dirty="0">
                <a:cs typeface="Times New Roman" pitchFamily="18" charset="0"/>
              </a:rPr>
              <a:t>Monthly meetings </a:t>
            </a:r>
          </a:p>
          <a:p>
            <a:pPr eaLnBrk="0" hangingPunct="0"/>
            <a:r>
              <a:rPr lang="en-US" sz="1100" dirty="0">
                <a:cs typeface="Times New Roman" pitchFamily="18" charset="0"/>
              </a:rPr>
              <a:t>Very hands on</a:t>
            </a:r>
          </a:p>
          <a:p>
            <a:pPr eaLnBrk="0" hangingPunct="0"/>
            <a:r>
              <a:rPr lang="en-US" sz="1100" dirty="0">
                <a:cs typeface="Times New Roman" pitchFamily="18" charset="0"/>
              </a:rPr>
              <a:t>No director compensation</a:t>
            </a:r>
          </a:p>
          <a:p>
            <a:pPr eaLnBrk="0" hangingPunct="0"/>
            <a:endParaRPr lang="en-US" sz="1000" dirty="0">
              <a:cs typeface="Times New Roman" pitchFamily="18" charset="0"/>
            </a:endParaRPr>
          </a:p>
        </p:txBody>
      </p:sp>
      <p:sp>
        <p:nvSpPr>
          <p:cNvPr id="89103" name="Rectangle 16" descr="Larger boards, 7+ members&#10;Heavily weighted to outside independents&#10;Full range of committees&#10;Focus:  planning, financing, measuring, governance, marketing, industry knowledge&#10;Quarterly meetings&#10;Directors are compensated with cash and stock&#10;"/>
          <p:cNvSpPr>
            <a:spLocks noChangeArrowheads="1"/>
          </p:cNvSpPr>
          <p:nvPr/>
        </p:nvSpPr>
        <p:spPr bwMode="auto">
          <a:xfrm>
            <a:off x="6248400" y="1927225"/>
            <a:ext cx="2895600" cy="1431161"/>
          </a:xfrm>
          <a:prstGeom prst="rect">
            <a:avLst/>
          </a:prstGeom>
          <a:noFill/>
          <a:ln w="9525">
            <a:noFill/>
            <a:miter lim="800000"/>
            <a:headEnd/>
            <a:tailEnd/>
          </a:ln>
        </p:spPr>
        <p:txBody>
          <a:bodyPr>
            <a:spAutoFit/>
          </a:bodyPr>
          <a:lstStyle/>
          <a:p>
            <a:pPr eaLnBrk="0" hangingPunct="0"/>
            <a:r>
              <a:rPr lang="en-US" sz="1100" dirty="0">
                <a:cs typeface="Times New Roman" pitchFamily="18" charset="0"/>
              </a:rPr>
              <a:t>Larger boards, 7+ members</a:t>
            </a:r>
          </a:p>
          <a:p>
            <a:pPr eaLnBrk="0" hangingPunct="0"/>
            <a:r>
              <a:rPr lang="en-US" sz="1100" dirty="0">
                <a:cs typeface="Times New Roman" pitchFamily="18" charset="0"/>
              </a:rPr>
              <a:t>Heavily weighted to outside independents</a:t>
            </a:r>
          </a:p>
          <a:p>
            <a:pPr eaLnBrk="0" hangingPunct="0"/>
            <a:r>
              <a:rPr lang="en-US" sz="1100" dirty="0">
                <a:cs typeface="Times New Roman" pitchFamily="18" charset="0"/>
              </a:rPr>
              <a:t>Full range of committees</a:t>
            </a:r>
          </a:p>
          <a:p>
            <a:pPr eaLnBrk="0" hangingPunct="0"/>
            <a:r>
              <a:rPr lang="en-US" sz="1100" dirty="0">
                <a:cs typeface="Times New Roman" pitchFamily="18" charset="0"/>
              </a:rPr>
              <a:t>Focus:  planning, financing, measuring, governance, marketing, industry knowledge</a:t>
            </a:r>
          </a:p>
          <a:p>
            <a:pPr eaLnBrk="0" hangingPunct="0"/>
            <a:r>
              <a:rPr lang="en-US" sz="1100" dirty="0">
                <a:cs typeface="Times New Roman" pitchFamily="18" charset="0"/>
              </a:rPr>
              <a:t>Quarterly meetings</a:t>
            </a:r>
          </a:p>
          <a:p>
            <a:pPr eaLnBrk="0" hangingPunct="0"/>
            <a:r>
              <a:rPr lang="en-US" sz="1100" dirty="0">
                <a:cs typeface="Times New Roman" pitchFamily="18" charset="0"/>
              </a:rPr>
              <a:t>Directors are compensated with cash and stock</a:t>
            </a:r>
          </a:p>
          <a:p>
            <a:pPr eaLnBrk="0" hangingPunct="0"/>
            <a:endParaRPr lang="en-US" sz="1000" dirty="0">
              <a:cs typeface="Times New Roman"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78F2-68E6-D155-6482-E2B8B052C32D}"/>
              </a:ext>
            </a:extLst>
          </p:cNvPr>
          <p:cNvSpPr>
            <a:spLocks noGrp="1"/>
          </p:cNvSpPr>
          <p:nvPr>
            <p:ph type="title"/>
          </p:nvPr>
        </p:nvSpPr>
        <p:spPr/>
        <p:txBody>
          <a:bodyPr/>
          <a:lstStyle/>
          <a:p>
            <a:r>
              <a:rPr lang="en-US" sz="2800" dirty="0"/>
              <a:t>Conflict Between Management and Board Members</a:t>
            </a:r>
          </a:p>
        </p:txBody>
      </p:sp>
      <p:pic>
        <p:nvPicPr>
          <p:cNvPr id="4" name="Conflict_Between_Management_Team_and_Board_Members">
            <a:hlinkClick r:id="" action="ppaction://media"/>
            <a:extLst>
              <a:ext uri="{FF2B5EF4-FFF2-40B4-BE49-F238E27FC236}">
                <a16:creationId xmlns:a16="http://schemas.microsoft.com/office/drawing/2014/main" id="{06C5134C-4B47-F6CB-3A04-79166F9A1A4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79525" y="1050925"/>
            <a:ext cx="6584950" cy="4938713"/>
          </a:xfrm>
        </p:spPr>
      </p:pic>
    </p:spTree>
    <p:extLst>
      <p:ext uri="{BB962C8B-B14F-4D97-AF65-F5344CB8AC3E}">
        <p14:creationId xmlns:p14="http://schemas.microsoft.com/office/powerpoint/2010/main" val="391687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3"/>
          <p:cNvSpPr>
            <a:spLocks noGrp="1" noRot="1" noChangeArrowheads="1"/>
          </p:cNvSpPr>
          <p:nvPr>
            <p:ph type="title"/>
          </p:nvPr>
        </p:nvSpPr>
        <p:spPr>
          <a:xfrm>
            <a:off x="226314" y="301752"/>
            <a:ext cx="8689086" cy="685800"/>
          </a:xfrm>
        </p:spPr>
        <p:txBody>
          <a:bodyPr anchor="ctr">
            <a:normAutofit/>
          </a:bodyPr>
          <a:lstStyle/>
          <a:p>
            <a:r>
              <a:rPr lang="en-US" sz="4400" dirty="0">
                <a:effectLst/>
              </a:rPr>
              <a:t>Dysfunctional Boards</a:t>
            </a:r>
          </a:p>
        </p:txBody>
      </p:sp>
      <p:sp>
        <p:nvSpPr>
          <p:cNvPr id="92163" name="Rectangle 4"/>
          <p:cNvSpPr>
            <a:spLocks noGrp="1" noChangeArrowheads="1"/>
          </p:cNvSpPr>
          <p:nvPr>
            <p:ph idx="1"/>
          </p:nvPr>
        </p:nvSpPr>
        <p:spPr>
          <a:xfrm>
            <a:off x="225028" y="1051559"/>
            <a:ext cx="4286250" cy="4937760"/>
          </a:xfrm>
        </p:spPr>
        <p:txBody>
          <a:bodyPr>
            <a:normAutofit/>
          </a:bodyPr>
          <a:lstStyle/>
          <a:p>
            <a:pPr>
              <a:spcAft>
                <a:spcPts val="600"/>
              </a:spcAft>
              <a:buClr>
                <a:schemeClr val="tx1"/>
              </a:buClr>
            </a:pPr>
            <a:r>
              <a:rPr lang="en-US" sz="2400" dirty="0">
                <a:effectLst/>
              </a:rPr>
              <a:t>A dysfunctional board </a:t>
            </a:r>
            <a:r>
              <a:rPr lang="en-US" sz="2400" u="sng" dirty="0">
                <a:effectLst/>
              </a:rPr>
              <a:t>will</a:t>
            </a:r>
            <a:r>
              <a:rPr lang="en-US" sz="2400" dirty="0">
                <a:effectLst/>
              </a:rPr>
              <a:t> affect company results</a:t>
            </a:r>
          </a:p>
          <a:p>
            <a:pPr>
              <a:spcAft>
                <a:spcPts val="600"/>
              </a:spcAft>
              <a:buClr>
                <a:schemeClr val="tx1"/>
              </a:buClr>
            </a:pPr>
            <a:r>
              <a:rPr lang="en-US" sz="2400" dirty="0">
                <a:effectLst/>
              </a:rPr>
              <a:t>Many different ways to be dysfunctional</a:t>
            </a:r>
          </a:p>
          <a:p>
            <a:pPr>
              <a:spcAft>
                <a:spcPts val="600"/>
              </a:spcAft>
              <a:buClr>
                <a:schemeClr val="tx1"/>
              </a:buClr>
            </a:pPr>
            <a:r>
              <a:rPr lang="en-US" sz="2400" dirty="0">
                <a:effectLst/>
              </a:rPr>
              <a:t>Identify the root cause</a:t>
            </a:r>
          </a:p>
          <a:p>
            <a:pPr lvl="1">
              <a:spcAft>
                <a:spcPts val="600"/>
              </a:spcAft>
              <a:buClr>
                <a:schemeClr val="tx1"/>
              </a:buClr>
            </a:pPr>
            <a:r>
              <a:rPr lang="en-US" sz="2400" dirty="0">
                <a:effectLst/>
              </a:rPr>
              <a:t>Chemical imbalance or impedance mismatch?</a:t>
            </a:r>
          </a:p>
          <a:p>
            <a:pPr lvl="1">
              <a:spcAft>
                <a:spcPts val="600"/>
              </a:spcAft>
              <a:buClr>
                <a:schemeClr val="tx1"/>
              </a:buClr>
            </a:pPr>
            <a:r>
              <a:rPr lang="en-US" sz="2400" dirty="0">
                <a:effectLst/>
              </a:rPr>
              <a:t>Between directors?</a:t>
            </a:r>
          </a:p>
          <a:p>
            <a:pPr lvl="1">
              <a:spcAft>
                <a:spcPts val="600"/>
              </a:spcAft>
              <a:buClr>
                <a:schemeClr val="tx1"/>
              </a:buClr>
            </a:pPr>
            <a:r>
              <a:rPr lang="en-US" sz="2400" dirty="0">
                <a:effectLst/>
              </a:rPr>
              <a:t>Between directors and company management?</a:t>
            </a:r>
          </a:p>
          <a:p>
            <a:pPr lvl="1">
              <a:spcAft>
                <a:spcPts val="600"/>
              </a:spcAft>
              <a:buClr>
                <a:schemeClr val="tx1"/>
              </a:buClr>
            </a:pPr>
            <a:r>
              <a:rPr lang="en-US" sz="2400" dirty="0">
                <a:effectLst/>
              </a:rPr>
              <a:t>Misalignment of objectives?</a:t>
            </a:r>
          </a:p>
          <a:p>
            <a:pPr>
              <a:spcAft>
                <a:spcPts val="600"/>
              </a:spcAft>
              <a:buClr>
                <a:schemeClr val="tx1"/>
              </a:buClr>
            </a:pPr>
            <a:r>
              <a:rPr lang="en-US" sz="2400" dirty="0">
                <a:effectLst/>
              </a:rPr>
              <a:t>Deal with it immediately</a:t>
            </a:r>
          </a:p>
        </p:txBody>
      </p:sp>
      <p:pic>
        <p:nvPicPr>
          <p:cNvPr id="92161" name="Picture 2" descr="A person standing over a person lying on the ground&#10;&#10;Description automatically generated with low confidence"/>
          <p:cNvPicPr>
            <a:picLocks noChangeAspect="1" noChangeArrowheads="1"/>
          </p:cNvPicPr>
          <p:nvPr/>
        </p:nvPicPr>
        <p:blipFill>
          <a:blip r:embed="rId3"/>
          <a:stretch>
            <a:fillRect/>
          </a:stretch>
        </p:blipFill>
        <p:spPr bwMode="auto">
          <a:xfrm>
            <a:off x="4629150" y="1789866"/>
            <a:ext cx="4286250" cy="3461146"/>
          </a:xfrm>
          <a:prstGeom prst="rect">
            <a:avLst/>
          </a:prstGeom>
          <a:noFill/>
          <a:ln w="9525">
            <a:noFill/>
            <a:miter lim="800000"/>
            <a:headEnd/>
            <a:tailEnd/>
          </a:ln>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rrowheads="1"/>
          </p:cNvSpPr>
          <p:nvPr>
            <p:ph type="title"/>
          </p:nvPr>
        </p:nvSpPr>
        <p:spPr>
          <a:noFill/>
        </p:spPr>
        <p:txBody>
          <a:bodyPr/>
          <a:lstStyle/>
          <a:p>
            <a:r>
              <a:rPr lang="en-US" sz="4000" dirty="0">
                <a:effectLst/>
              </a:rPr>
              <a:t>Suggested Board Meeting Calendar</a:t>
            </a:r>
          </a:p>
        </p:txBody>
      </p:sp>
      <p:sp>
        <p:nvSpPr>
          <p:cNvPr id="94210" name="Rectangle 3"/>
          <p:cNvSpPr>
            <a:spLocks noGrp="1" noChangeArrowheads="1"/>
          </p:cNvSpPr>
          <p:nvPr>
            <p:ph idx="1"/>
          </p:nvPr>
        </p:nvSpPr>
        <p:spPr>
          <a:noFill/>
        </p:spPr>
        <p:txBody>
          <a:bodyPr/>
          <a:lstStyle/>
          <a:p>
            <a:pPr marL="0" indent="0">
              <a:lnSpc>
                <a:spcPct val="90000"/>
              </a:lnSpc>
              <a:buClr>
                <a:schemeClr val="tx1"/>
              </a:buClr>
              <a:buNone/>
            </a:pPr>
            <a:endParaRPr lang="en-US" dirty="0"/>
          </a:p>
          <a:p>
            <a:pPr>
              <a:lnSpc>
                <a:spcPct val="90000"/>
              </a:lnSpc>
              <a:buClr>
                <a:schemeClr val="tx1"/>
              </a:buClr>
            </a:pPr>
            <a:r>
              <a:rPr lang="en-US" sz="2100" dirty="0">
                <a:effectLst/>
              </a:rPr>
              <a:t>Regular meetings (every 4-6 weeks) with ‘standard’ agenda that drives decision making</a:t>
            </a:r>
          </a:p>
          <a:p>
            <a:pPr>
              <a:lnSpc>
                <a:spcPct val="90000"/>
              </a:lnSpc>
              <a:buClr>
                <a:schemeClr val="tx1"/>
              </a:buClr>
            </a:pPr>
            <a:r>
              <a:rPr lang="en-US" sz="2100" dirty="0">
                <a:effectLst/>
              </a:rPr>
              <a:t>Quarterly</a:t>
            </a:r>
          </a:p>
          <a:p>
            <a:pPr lvl="1">
              <a:lnSpc>
                <a:spcPct val="90000"/>
              </a:lnSpc>
              <a:buClr>
                <a:schemeClr val="tx1"/>
              </a:buClr>
            </a:pPr>
            <a:r>
              <a:rPr lang="en-US" sz="2100" dirty="0">
                <a:effectLst/>
              </a:rPr>
              <a:t>Strategic plan and annual operating plan objectives review</a:t>
            </a:r>
          </a:p>
          <a:p>
            <a:pPr lvl="1">
              <a:lnSpc>
                <a:spcPct val="90000"/>
              </a:lnSpc>
              <a:buClr>
                <a:schemeClr val="tx1"/>
              </a:buClr>
            </a:pPr>
            <a:r>
              <a:rPr lang="en-US" sz="2100" dirty="0">
                <a:effectLst/>
              </a:rPr>
              <a:t>Audit and compensation committee sessions</a:t>
            </a:r>
          </a:p>
          <a:p>
            <a:pPr>
              <a:lnSpc>
                <a:spcPct val="90000"/>
              </a:lnSpc>
              <a:buClr>
                <a:schemeClr val="tx1"/>
              </a:buClr>
            </a:pPr>
            <a:r>
              <a:rPr lang="en-US" sz="2100" dirty="0">
                <a:effectLst/>
              </a:rPr>
              <a:t>Every six months</a:t>
            </a:r>
          </a:p>
          <a:p>
            <a:pPr lvl="1">
              <a:lnSpc>
                <a:spcPct val="90000"/>
              </a:lnSpc>
              <a:buClr>
                <a:schemeClr val="tx1"/>
              </a:buClr>
            </a:pPr>
            <a:r>
              <a:rPr lang="en-US" sz="2100" dirty="0">
                <a:effectLst/>
              </a:rPr>
              <a:t>Positioning strategy (market vision, customer and market segmentation, competitive differentiation)</a:t>
            </a:r>
          </a:p>
          <a:p>
            <a:pPr lvl="1">
              <a:lnSpc>
                <a:spcPct val="90000"/>
              </a:lnSpc>
              <a:buClr>
                <a:schemeClr val="tx1"/>
              </a:buClr>
            </a:pPr>
            <a:r>
              <a:rPr lang="en-US" sz="2100" dirty="0">
                <a:effectLst/>
              </a:rPr>
              <a:t>Technology/Product roadmaps</a:t>
            </a:r>
          </a:p>
          <a:p>
            <a:pPr lvl="1">
              <a:lnSpc>
                <a:spcPct val="90000"/>
              </a:lnSpc>
              <a:buClr>
                <a:schemeClr val="tx1"/>
              </a:buClr>
            </a:pPr>
            <a:r>
              <a:rPr lang="en-US" sz="2100" dirty="0">
                <a:effectLst/>
              </a:rPr>
              <a:t>Customer review</a:t>
            </a:r>
          </a:p>
          <a:p>
            <a:pPr>
              <a:lnSpc>
                <a:spcPct val="90000"/>
              </a:lnSpc>
              <a:buClr>
                <a:schemeClr val="tx1"/>
              </a:buClr>
            </a:pPr>
            <a:r>
              <a:rPr lang="en-US" sz="2100" dirty="0">
                <a:effectLst/>
              </a:rPr>
              <a:t>Once per year (at a minimum)</a:t>
            </a:r>
          </a:p>
          <a:p>
            <a:pPr lvl="1">
              <a:lnSpc>
                <a:spcPct val="90000"/>
              </a:lnSpc>
              <a:buClr>
                <a:schemeClr val="tx1"/>
              </a:buClr>
            </a:pPr>
            <a:r>
              <a:rPr lang="en-US" sz="2100" dirty="0">
                <a:effectLst/>
              </a:rPr>
              <a:t>Annual operating plan development/finalization</a:t>
            </a:r>
          </a:p>
          <a:p>
            <a:pPr lvl="1">
              <a:lnSpc>
                <a:spcPct val="90000"/>
              </a:lnSpc>
              <a:buClr>
                <a:schemeClr val="tx1"/>
              </a:buClr>
            </a:pPr>
            <a:r>
              <a:rPr lang="en-US" sz="2100" dirty="0">
                <a:effectLst/>
              </a:rPr>
              <a:t>Board practices with legal counsel and auditor participation</a:t>
            </a:r>
          </a:p>
          <a:p>
            <a:pPr lvl="1">
              <a:lnSpc>
                <a:spcPct val="90000"/>
              </a:lnSpc>
              <a:buClr>
                <a:schemeClr val="tx1"/>
              </a:buClr>
            </a:pPr>
            <a:r>
              <a:rPr lang="en-US" sz="2100" dirty="0">
                <a:effectLst/>
              </a:rPr>
              <a:t>Review of company policies and procedures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rrowheads="1"/>
          </p:cNvSpPr>
          <p:nvPr>
            <p:ph type="title"/>
          </p:nvPr>
        </p:nvSpPr>
        <p:spPr>
          <a:noFill/>
        </p:spPr>
        <p:txBody>
          <a:bodyPr/>
          <a:lstStyle/>
          <a:p>
            <a:r>
              <a:rPr lang="en-US" sz="4000">
                <a:effectLst/>
              </a:rPr>
              <a:t>BoD Meeting “Mechanics”</a:t>
            </a:r>
          </a:p>
        </p:txBody>
      </p:sp>
      <p:sp>
        <p:nvSpPr>
          <p:cNvPr id="95234" name="Rectangle 3"/>
          <p:cNvSpPr>
            <a:spLocks noGrp="1" noChangeArrowheads="1"/>
          </p:cNvSpPr>
          <p:nvPr>
            <p:ph idx="1"/>
          </p:nvPr>
        </p:nvSpPr>
        <p:spPr>
          <a:noFill/>
        </p:spPr>
        <p:txBody>
          <a:bodyPr/>
          <a:lstStyle/>
          <a:p>
            <a:pPr>
              <a:lnSpc>
                <a:spcPct val="80000"/>
              </a:lnSpc>
              <a:buClr>
                <a:schemeClr val="tx1"/>
              </a:buClr>
              <a:buFont typeface="Wingdings" pitchFamily="2" charset="2"/>
              <a:buNone/>
            </a:pPr>
            <a:endParaRPr lang="en-US" sz="2200" b="1" dirty="0">
              <a:effectLst/>
            </a:endParaRPr>
          </a:p>
          <a:p>
            <a:pPr>
              <a:lnSpc>
                <a:spcPct val="80000"/>
              </a:lnSpc>
              <a:buClr>
                <a:schemeClr val="tx1"/>
              </a:buClr>
              <a:buFont typeface="Wingdings" pitchFamily="2" charset="2"/>
              <a:buNone/>
            </a:pPr>
            <a:r>
              <a:rPr lang="en-US" sz="2200" b="1" dirty="0">
                <a:effectLst/>
              </a:rPr>
              <a:t>Pre-Meeting</a:t>
            </a:r>
          </a:p>
          <a:p>
            <a:pPr>
              <a:lnSpc>
                <a:spcPct val="80000"/>
              </a:lnSpc>
              <a:buClr>
                <a:schemeClr val="tx1"/>
              </a:buClr>
            </a:pPr>
            <a:r>
              <a:rPr lang="en-US" sz="2200" dirty="0">
                <a:effectLst/>
              </a:rPr>
              <a:t>Schedule meetings on a set regular schedule (frequency will vary depending on company stage)</a:t>
            </a:r>
          </a:p>
          <a:p>
            <a:pPr>
              <a:lnSpc>
                <a:spcPct val="80000"/>
              </a:lnSpc>
              <a:buClr>
                <a:schemeClr val="tx1"/>
              </a:buClr>
            </a:pPr>
            <a:r>
              <a:rPr lang="en-US" sz="2200" dirty="0">
                <a:effectLst/>
              </a:rPr>
              <a:t>Define the meeting objectives, publish an agenda</a:t>
            </a:r>
          </a:p>
          <a:p>
            <a:pPr>
              <a:lnSpc>
                <a:spcPct val="80000"/>
              </a:lnSpc>
              <a:buClr>
                <a:schemeClr val="tx1"/>
              </a:buClr>
            </a:pPr>
            <a:r>
              <a:rPr lang="en-US" sz="2200" dirty="0">
                <a:effectLst/>
              </a:rPr>
              <a:t>Distribute </a:t>
            </a:r>
            <a:r>
              <a:rPr lang="en-US" sz="2200" dirty="0" err="1">
                <a:effectLst/>
              </a:rPr>
              <a:t>BoD</a:t>
            </a:r>
            <a:r>
              <a:rPr lang="en-US" sz="2200" dirty="0">
                <a:effectLst/>
              </a:rPr>
              <a:t> package or outline at least two days prior to meeting date</a:t>
            </a:r>
          </a:p>
          <a:p>
            <a:pPr>
              <a:lnSpc>
                <a:spcPct val="80000"/>
              </a:lnSpc>
              <a:buClr>
                <a:schemeClr val="tx1"/>
              </a:buClr>
            </a:pPr>
            <a:r>
              <a:rPr lang="en-US" sz="2200" dirty="0">
                <a:effectLst/>
              </a:rPr>
              <a:t>Brief </a:t>
            </a:r>
            <a:r>
              <a:rPr lang="en-US" sz="2200" dirty="0" err="1">
                <a:effectLst/>
              </a:rPr>
              <a:t>BoD</a:t>
            </a:r>
            <a:r>
              <a:rPr lang="en-US" sz="2200" dirty="0">
                <a:effectLst/>
              </a:rPr>
              <a:t> members before the meeting on ‘problem’ topics</a:t>
            </a:r>
          </a:p>
          <a:p>
            <a:pPr>
              <a:lnSpc>
                <a:spcPct val="80000"/>
              </a:lnSpc>
              <a:buClr>
                <a:schemeClr val="tx1"/>
              </a:buClr>
            </a:pPr>
            <a:r>
              <a:rPr lang="en-US" sz="2200" dirty="0">
                <a:effectLst/>
              </a:rPr>
              <a:t>Solicit closed session topics</a:t>
            </a:r>
          </a:p>
          <a:p>
            <a:pPr>
              <a:lnSpc>
                <a:spcPct val="80000"/>
              </a:lnSpc>
              <a:buClr>
                <a:schemeClr val="tx1"/>
              </a:buClr>
            </a:pPr>
            <a:endParaRPr lang="en-US" sz="2200" dirty="0">
              <a:effectLst/>
            </a:endParaRPr>
          </a:p>
          <a:p>
            <a:pPr>
              <a:lnSpc>
                <a:spcPct val="80000"/>
              </a:lnSpc>
              <a:buClr>
                <a:schemeClr val="tx1"/>
              </a:buClr>
              <a:buFont typeface="Wingdings" pitchFamily="2" charset="2"/>
              <a:buNone/>
            </a:pPr>
            <a:r>
              <a:rPr lang="en-US" sz="2200" b="1" dirty="0">
                <a:effectLst/>
              </a:rPr>
              <a:t>Meeting</a:t>
            </a:r>
          </a:p>
          <a:p>
            <a:pPr>
              <a:lnSpc>
                <a:spcPct val="80000"/>
              </a:lnSpc>
              <a:buClr>
                <a:schemeClr val="tx1"/>
              </a:buClr>
            </a:pPr>
            <a:r>
              <a:rPr lang="en-US" sz="2200" dirty="0">
                <a:effectLst/>
              </a:rPr>
              <a:t>Start </a:t>
            </a:r>
            <a:r>
              <a:rPr lang="en-US" sz="2200" dirty="0" err="1">
                <a:effectLst/>
              </a:rPr>
              <a:t>BoD</a:t>
            </a:r>
            <a:r>
              <a:rPr lang="en-US" sz="2200" dirty="0">
                <a:effectLst/>
              </a:rPr>
              <a:t> meeting with a short </a:t>
            </a:r>
            <a:r>
              <a:rPr lang="en-US" sz="2200" dirty="0" err="1">
                <a:effectLst/>
              </a:rPr>
              <a:t>BoD</a:t>
            </a:r>
            <a:r>
              <a:rPr lang="en-US" sz="2200" dirty="0">
                <a:effectLst/>
              </a:rPr>
              <a:t>-only session to frame the meeting</a:t>
            </a:r>
          </a:p>
          <a:p>
            <a:pPr>
              <a:lnSpc>
                <a:spcPct val="80000"/>
              </a:lnSpc>
              <a:buClr>
                <a:schemeClr val="tx1"/>
              </a:buClr>
            </a:pPr>
            <a:r>
              <a:rPr lang="en-US" sz="2200" dirty="0">
                <a:effectLst/>
              </a:rPr>
              <a:t>Manage the meeting to allotted time</a:t>
            </a:r>
          </a:p>
          <a:p>
            <a:pPr>
              <a:lnSpc>
                <a:spcPct val="80000"/>
              </a:lnSpc>
              <a:buClr>
                <a:schemeClr val="tx1"/>
              </a:buClr>
            </a:pPr>
            <a:r>
              <a:rPr lang="en-US" sz="2200" dirty="0">
                <a:effectLst/>
              </a:rPr>
              <a:t>Present CEO summary at start of meeting</a:t>
            </a:r>
          </a:p>
          <a:p>
            <a:pPr lvl="1">
              <a:lnSpc>
                <a:spcPct val="80000"/>
              </a:lnSpc>
              <a:buClr>
                <a:schemeClr val="tx1"/>
              </a:buClr>
            </a:pPr>
            <a:r>
              <a:rPr lang="en-US" sz="2200" dirty="0">
                <a:effectLst/>
              </a:rPr>
              <a:t>Agenda review</a:t>
            </a:r>
          </a:p>
          <a:p>
            <a:pPr lvl="1">
              <a:lnSpc>
                <a:spcPct val="80000"/>
              </a:lnSpc>
              <a:buClr>
                <a:schemeClr val="tx1"/>
              </a:buClr>
            </a:pPr>
            <a:r>
              <a:rPr lang="en-US" sz="2200" dirty="0">
                <a:effectLst/>
              </a:rPr>
              <a:t>Highlights/Lowlights</a:t>
            </a:r>
          </a:p>
          <a:p>
            <a:pPr lvl="1">
              <a:lnSpc>
                <a:spcPct val="80000"/>
              </a:lnSpc>
              <a:buClr>
                <a:schemeClr val="tx1"/>
              </a:buClr>
            </a:pPr>
            <a:r>
              <a:rPr lang="en-US" sz="2200" dirty="0">
                <a:effectLst/>
              </a:rPr>
              <a:t>Follow-up on action items from previous </a:t>
            </a:r>
            <a:r>
              <a:rPr lang="en-US" sz="2200" dirty="0" err="1">
                <a:effectLst/>
              </a:rPr>
              <a:t>BoD</a:t>
            </a:r>
            <a:r>
              <a:rPr lang="en-US" sz="2200" dirty="0">
                <a:effectLst/>
              </a:rPr>
              <a:t> meeting</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rrowheads="1"/>
          </p:cNvSpPr>
          <p:nvPr>
            <p:ph type="title"/>
          </p:nvPr>
        </p:nvSpPr>
        <p:spPr>
          <a:noFill/>
        </p:spPr>
        <p:txBody>
          <a:bodyPr/>
          <a:lstStyle/>
          <a:p>
            <a:r>
              <a:rPr lang="en-US" sz="4000" dirty="0" err="1">
                <a:effectLst/>
              </a:rPr>
              <a:t>BoD</a:t>
            </a:r>
            <a:r>
              <a:rPr lang="en-US" sz="4000" dirty="0">
                <a:effectLst/>
              </a:rPr>
              <a:t> Meeting “Mechanics” (cont’d)</a:t>
            </a:r>
          </a:p>
        </p:txBody>
      </p:sp>
      <p:sp>
        <p:nvSpPr>
          <p:cNvPr id="96258" name="Rectangle 3"/>
          <p:cNvSpPr>
            <a:spLocks noGrp="1" noChangeArrowheads="1"/>
          </p:cNvSpPr>
          <p:nvPr>
            <p:ph idx="1"/>
          </p:nvPr>
        </p:nvSpPr>
        <p:spPr>
          <a:noFill/>
        </p:spPr>
        <p:txBody>
          <a:bodyPr/>
          <a:lstStyle/>
          <a:p>
            <a:pPr>
              <a:lnSpc>
                <a:spcPct val="80000"/>
              </a:lnSpc>
              <a:buClr>
                <a:schemeClr val="tx1"/>
              </a:buClr>
              <a:buFont typeface="Wingdings" pitchFamily="2" charset="2"/>
              <a:buNone/>
            </a:pPr>
            <a:endParaRPr lang="en-US" sz="2000" b="1" dirty="0">
              <a:effectLst/>
            </a:endParaRPr>
          </a:p>
          <a:p>
            <a:pPr>
              <a:lnSpc>
                <a:spcPct val="80000"/>
              </a:lnSpc>
              <a:buClr>
                <a:schemeClr val="tx1"/>
              </a:buClr>
              <a:buFont typeface="Wingdings" pitchFamily="2" charset="2"/>
              <a:buNone/>
            </a:pPr>
            <a:r>
              <a:rPr lang="en-US" sz="2000" b="1" dirty="0">
                <a:effectLst/>
              </a:rPr>
              <a:t>Meeting (cont’d)</a:t>
            </a:r>
          </a:p>
          <a:p>
            <a:pPr>
              <a:lnSpc>
                <a:spcPct val="80000"/>
              </a:lnSpc>
              <a:buClr>
                <a:schemeClr val="tx1"/>
              </a:buClr>
            </a:pPr>
            <a:r>
              <a:rPr lang="en-US" sz="2000" dirty="0">
                <a:effectLst/>
              </a:rPr>
              <a:t>Ensure focus of meeting is to drive decisions on strategic topics</a:t>
            </a:r>
          </a:p>
          <a:p>
            <a:pPr>
              <a:lnSpc>
                <a:spcPct val="80000"/>
              </a:lnSpc>
              <a:buClr>
                <a:schemeClr val="tx1"/>
              </a:buClr>
            </a:pPr>
            <a:r>
              <a:rPr lang="en-US" sz="2000" dirty="0">
                <a:effectLst/>
              </a:rPr>
              <a:t>Ensure full board participation in all decisions such as</a:t>
            </a:r>
          </a:p>
          <a:p>
            <a:pPr lvl="1">
              <a:lnSpc>
                <a:spcPct val="80000"/>
              </a:lnSpc>
              <a:buClr>
                <a:schemeClr val="tx1"/>
              </a:buClr>
            </a:pPr>
            <a:r>
              <a:rPr lang="en-US" sz="1800" dirty="0">
                <a:effectLst/>
              </a:rPr>
              <a:t>Funding strategy</a:t>
            </a:r>
          </a:p>
          <a:p>
            <a:pPr lvl="1">
              <a:lnSpc>
                <a:spcPct val="80000"/>
              </a:lnSpc>
              <a:buClr>
                <a:schemeClr val="tx1"/>
              </a:buClr>
            </a:pPr>
            <a:r>
              <a:rPr lang="en-US" sz="1800" dirty="0">
                <a:effectLst/>
              </a:rPr>
              <a:t>Functional review (rotating basis)</a:t>
            </a:r>
          </a:p>
          <a:p>
            <a:pPr lvl="1">
              <a:lnSpc>
                <a:spcPct val="80000"/>
              </a:lnSpc>
              <a:buClr>
                <a:schemeClr val="tx1"/>
              </a:buClr>
            </a:pPr>
            <a:r>
              <a:rPr lang="en-US" sz="1800" dirty="0">
                <a:effectLst/>
              </a:rPr>
              <a:t>Competitive updates</a:t>
            </a:r>
          </a:p>
          <a:p>
            <a:pPr lvl="1">
              <a:lnSpc>
                <a:spcPct val="80000"/>
              </a:lnSpc>
              <a:buClr>
                <a:schemeClr val="tx1"/>
              </a:buClr>
            </a:pPr>
            <a:r>
              <a:rPr lang="en-US" sz="1800" dirty="0">
                <a:effectLst/>
              </a:rPr>
              <a:t>Partnering opportunities</a:t>
            </a:r>
          </a:p>
          <a:p>
            <a:pPr>
              <a:lnSpc>
                <a:spcPct val="80000"/>
              </a:lnSpc>
              <a:buClr>
                <a:schemeClr val="tx1"/>
              </a:buClr>
            </a:pPr>
            <a:r>
              <a:rPr lang="en-US" sz="2000" dirty="0">
                <a:effectLst/>
              </a:rPr>
              <a:t>Use ‘standard’ formats for presentation</a:t>
            </a:r>
          </a:p>
          <a:p>
            <a:pPr>
              <a:lnSpc>
                <a:spcPct val="80000"/>
              </a:lnSpc>
              <a:buClr>
                <a:schemeClr val="tx1"/>
              </a:buClr>
            </a:pPr>
            <a:r>
              <a:rPr lang="en-US" sz="2000" dirty="0">
                <a:effectLst/>
              </a:rPr>
              <a:t>Provide opportunity for broad exposure to, and discussions about, management team presentations</a:t>
            </a:r>
          </a:p>
          <a:p>
            <a:pPr>
              <a:lnSpc>
                <a:spcPct val="80000"/>
              </a:lnSpc>
              <a:buClr>
                <a:schemeClr val="tx1"/>
              </a:buClr>
            </a:pPr>
            <a:r>
              <a:rPr lang="en-US" sz="2000" dirty="0">
                <a:effectLst/>
              </a:rPr>
              <a:t>Report on existing milestones and set key milestones for the next [month]</a:t>
            </a:r>
          </a:p>
          <a:p>
            <a:pPr>
              <a:lnSpc>
                <a:spcPct val="80000"/>
              </a:lnSpc>
              <a:buClr>
                <a:schemeClr val="tx1"/>
              </a:buClr>
            </a:pPr>
            <a:r>
              <a:rPr lang="en-US" sz="2000" dirty="0">
                <a:effectLst/>
              </a:rPr>
              <a:t>Carve out enough time at the end of the meeting for a Board-only closing session</a:t>
            </a:r>
          </a:p>
          <a:p>
            <a:pPr>
              <a:lnSpc>
                <a:spcPct val="80000"/>
              </a:lnSpc>
              <a:buClr>
                <a:schemeClr val="tx1"/>
              </a:buClr>
            </a:pPr>
            <a:endParaRPr lang="en-US" sz="1000" dirty="0">
              <a:effectLst/>
            </a:endParaRPr>
          </a:p>
          <a:p>
            <a:pPr>
              <a:lnSpc>
                <a:spcPct val="80000"/>
              </a:lnSpc>
              <a:buClr>
                <a:schemeClr val="tx1"/>
              </a:buClr>
              <a:buFont typeface="Wingdings" pitchFamily="2" charset="2"/>
              <a:buNone/>
            </a:pPr>
            <a:r>
              <a:rPr lang="en-US" sz="2000" b="1" dirty="0">
                <a:effectLst/>
              </a:rPr>
              <a:t>Post Meeting</a:t>
            </a:r>
          </a:p>
          <a:p>
            <a:pPr>
              <a:lnSpc>
                <a:spcPct val="80000"/>
              </a:lnSpc>
              <a:buClr>
                <a:schemeClr val="tx1"/>
              </a:buClr>
            </a:pPr>
            <a:r>
              <a:rPr lang="en-US" sz="2000" dirty="0">
                <a:effectLst/>
              </a:rPr>
              <a:t>Solicit feedback from </a:t>
            </a:r>
            <a:r>
              <a:rPr lang="en-US" sz="2000" dirty="0" err="1">
                <a:effectLst/>
              </a:rPr>
              <a:t>BoD</a:t>
            </a:r>
            <a:r>
              <a:rPr lang="en-US" sz="2000" dirty="0">
                <a:effectLst/>
              </a:rPr>
              <a:t> on meeting (process and content)</a:t>
            </a:r>
          </a:p>
          <a:p>
            <a:pPr>
              <a:lnSpc>
                <a:spcPct val="80000"/>
              </a:lnSpc>
              <a:buClr>
                <a:schemeClr val="tx1"/>
              </a:buClr>
            </a:pPr>
            <a:r>
              <a:rPr lang="en-US" sz="2000" dirty="0">
                <a:effectLst/>
              </a:rPr>
              <a:t>Publish action items</a:t>
            </a:r>
          </a:p>
          <a:p>
            <a:pPr>
              <a:lnSpc>
                <a:spcPct val="80000"/>
              </a:lnSpc>
              <a:buClr>
                <a:schemeClr val="tx1"/>
              </a:buClr>
            </a:pPr>
            <a:r>
              <a:rPr lang="en-US" sz="2000" dirty="0">
                <a:effectLst/>
              </a:rPr>
              <a:t>Ensure action items are carried forward to next meeting	</a:t>
            </a:r>
          </a:p>
        </p:txBody>
      </p:sp>
      <p:sp>
        <p:nvSpPr>
          <p:cNvPr id="96259" name="Text Box 4"/>
          <p:cNvSpPr txBox="1">
            <a:spLocks noChangeArrowheads="1"/>
          </p:cNvSpPr>
          <p:nvPr/>
        </p:nvSpPr>
        <p:spPr bwMode="auto">
          <a:xfrm>
            <a:off x="7464425" y="3765550"/>
            <a:ext cx="309563" cy="366713"/>
          </a:xfrm>
          <a:prstGeom prst="rect">
            <a:avLst/>
          </a:prstGeom>
          <a:noFill/>
          <a:ln w="9525">
            <a:noFill/>
            <a:miter lim="800000"/>
            <a:headEnd/>
            <a:tailEnd/>
          </a:ln>
        </p:spPr>
        <p:txBody>
          <a:bodyPr wrap="none">
            <a:spAutoFit/>
          </a:bodyPr>
          <a:lstStyle/>
          <a:p>
            <a:pPr eaLnBrk="0" hangingPunct="0">
              <a:buFontTx/>
              <a:buChar char="•"/>
            </a:pPr>
            <a:endParaRPr lang="en-US">
              <a:latin typeface="Verdana" pitchFamily="34" charset="0"/>
            </a:endParaRPr>
          </a:p>
        </p:txBody>
      </p:sp>
      <p:sp>
        <p:nvSpPr>
          <p:cNvPr id="96260" name="Text Box 5"/>
          <p:cNvSpPr txBox="1">
            <a:spLocks noChangeArrowheads="1"/>
          </p:cNvSpPr>
          <p:nvPr/>
        </p:nvSpPr>
        <p:spPr bwMode="auto">
          <a:xfrm>
            <a:off x="7773988" y="1716025"/>
            <a:ext cx="184731" cy="400110"/>
          </a:xfrm>
          <a:prstGeom prst="rect">
            <a:avLst/>
          </a:prstGeom>
          <a:noFill/>
          <a:ln w="9525">
            <a:noFill/>
            <a:miter lim="800000"/>
            <a:headEnd/>
            <a:tailEnd/>
          </a:ln>
        </p:spPr>
        <p:txBody>
          <a:bodyPr wrap="none">
            <a:spAutoFit/>
          </a:bodyPr>
          <a:lstStyle/>
          <a:p>
            <a:pPr eaLnBrk="0" hangingPunct="0">
              <a:buClr>
                <a:schemeClr val="accent2"/>
              </a:buClr>
            </a:pPr>
            <a:endParaRPr lang="en-US" sz="2000" dirty="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rrowheads="1"/>
          </p:cNvSpPr>
          <p:nvPr>
            <p:ph type="title"/>
          </p:nvPr>
        </p:nvSpPr>
        <p:spPr>
          <a:noFill/>
        </p:spPr>
        <p:txBody>
          <a:bodyPr/>
          <a:lstStyle/>
          <a:p>
            <a:r>
              <a:rPr lang="en-US" sz="4000" dirty="0">
                <a:effectLst/>
              </a:rPr>
              <a:t>Monthly </a:t>
            </a:r>
            <a:r>
              <a:rPr lang="en-US" sz="4000" dirty="0" err="1">
                <a:effectLst/>
              </a:rPr>
              <a:t>BoD</a:t>
            </a:r>
            <a:r>
              <a:rPr lang="en-US" sz="4000" dirty="0">
                <a:effectLst/>
              </a:rPr>
              <a:t> Package Table of Contents</a:t>
            </a:r>
          </a:p>
        </p:txBody>
      </p:sp>
      <p:sp>
        <p:nvSpPr>
          <p:cNvPr id="97282" name="Rectangle 3"/>
          <p:cNvSpPr>
            <a:spLocks noGrp="1" noChangeArrowheads="1"/>
          </p:cNvSpPr>
          <p:nvPr>
            <p:ph idx="1"/>
          </p:nvPr>
        </p:nvSpPr>
        <p:spPr>
          <a:noFill/>
        </p:spPr>
        <p:txBody>
          <a:bodyPr/>
          <a:lstStyle/>
          <a:p>
            <a:pPr>
              <a:buClr>
                <a:schemeClr val="tx1"/>
              </a:buClr>
            </a:pPr>
            <a:endParaRPr lang="en-US" dirty="0">
              <a:effectLst/>
            </a:endParaRPr>
          </a:p>
          <a:p>
            <a:pPr>
              <a:buClr>
                <a:schemeClr val="tx1"/>
              </a:buClr>
            </a:pPr>
            <a:r>
              <a:rPr lang="en-US" sz="3200" dirty="0" err="1">
                <a:effectLst/>
              </a:rPr>
              <a:t>BoD</a:t>
            </a:r>
            <a:r>
              <a:rPr lang="en-US" sz="3200" dirty="0">
                <a:effectLst/>
              </a:rPr>
              <a:t> agenda</a:t>
            </a:r>
          </a:p>
          <a:p>
            <a:pPr marL="0" indent="0">
              <a:buClr>
                <a:schemeClr val="tx1"/>
              </a:buClr>
              <a:buNone/>
            </a:pPr>
            <a:endParaRPr lang="en-US" sz="3200" dirty="0">
              <a:effectLst/>
            </a:endParaRPr>
          </a:p>
          <a:p>
            <a:pPr>
              <a:buClr>
                <a:schemeClr val="tx1"/>
              </a:buClr>
            </a:pPr>
            <a:r>
              <a:rPr lang="en-US" sz="3200" dirty="0">
                <a:effectLst/>
              </a:rPr>
              <a:t>Financial Overview</a:t>
            </a:r>
          </a:p>
          <a:p>
            <a:pPr marL="0" indent="0">
              <a:buClr>
                <a:schemeClr val="tx1"/>
              </a:buClr>
              <a:buNone/>
            </a:pPr>
            <a:endParaRPr lang="en-US" sz="3200" dirty="0">
              <a:effectLst/>
            </a:endParaRPr>
          </a:p>
          <a:p>
            <a:pPr>
              <a:buClr>
                <a:schemeClr val="tx1"/>
              </a:buClr>
            </a:pPr>
            <a:r>
              <a:rPr lang="en-US" sz="3200" dirty="0">
                <a:effectLst/>
              </a:rPr>
              <a:t>Functional Review</a:t>
            </a:r>
          </a:p>
          <a:p>
            <a:pPr marL="0" indent="0">
              <a:buClr>
                <a:schemeClr val="tx1"/>
              </a:buClr>
              <a:buNone/>
            </a:pPr>
            <a:endParaRPr lang="en-US" sz="3200" dirty="0">
              <a:effectLst/>
            </a:endParaRPr>
          </a:p>
          <a:p>
            <a:pPr>
              <a:buClr>
                <a:schemeClr val="tx1"/>
              </a:buClr>
            </a:pPr>
            <a:r>
              <a:rPr lang="en-US" sz="3200" dirty="0">
                <a:effectLst/>
              </a:rPr>
              <a:t>Stock Option Summary</a:t>
            </a:r>
          </a:p>
          <a:p>
            <a:pPr marL="0" indent="0">
              <a:buClr>
                <a:schemeClr val="tx1"/>
              </a:buClr>
              <a:buNone/>
            </a:pPr>
            <a:endParaRPr lang="en-US" sz="3200" dirty="0">
              <a:effectLst/>
            </a:endParaRPr>
          </a:p>
          <a:p>
            <a:pPr>
              <a:buClr>
                <a:schemeClr val="tx1"/>
              </a:buClr>
            </a:pPr>
            <a:r>
              <a:rPr lang="en-US" sz="3200" dirty="0">
                <a:effectLst/>
              </a:rPr>
              <a:t>Board Resolutions, etc</a:t>
            </a:r>
            <a:r>
              <a:rPr lang="en-US" dirty="0">
                <a:effectLst/>
              </a:rPr>
              <a:t>.</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Rot="1" noChangeArrowheads="1"/>
          </p:cNvSpPr>
          <p:nvPr>
            <p:ph type="title"/>
          </p:nvPr>
        </p:nvSpPr>
        <p:spPr>
          <a:noFill/>
        </p:spPr>
        <p:txBody>
          <a:bodyPr/>
          <a:lstStyle/>
          <a:p>
            <a:r>
              <a:rPr lang="en-US" sz="3200" dirty="0">
                <a:effectLst/>
              </a:rPr>
              <a:t>Functional Reviews:  Sample Presentation Outline</a:t>
            </a:r>
          </a:p>
        </p:txBody>
      </p:sp>
      <p:sp>
        <p:nvSpPr>
          <p:cNvPr id="2" name="Content Placeholder 1">
            <a:extLst>
              <a:ext uri="{FF2B5EF4-FFF2-40B4-BE49-F238E27FC236}">
                <a16:creationId xmlns:a16="http://schemas.microsoft.com/office/drawing/2014/main" id="{7E024CE4-3774-FA44-B0CC-DE50DF55D3C3}"/>
              </a:ext>
            </a:extLst>
          </p:cNvPr>
          <p:cNvSpPr>
            <a:spLocks noGrp="1"/>
          </p:cNvSpPr>
          <p:nvPr>
            <p:ph idx="1"/>
          </p:nvPr>
        </p:nvSpPr>
        <p:spPr/>
        <p:txBody>
          <a:bodyPr/>
          <a:lstStyle/>
          <a:p>
            <a:endParaRPr lang="en-US"/>
          </a:p>
        </p:txBody>
      </p:sp>
      <p:sp>
        <p:nvSpPr>
          <p:cNvPr id="98306" name="Text Box 3"/>
          <p:cNvSpPr txBox="1">
            <a:spLocks noChangeArrowheads="1"/>
          </p:cNvSpPr>
          <p:nvPr/>
        </p:nvSpPr>
        <p:spPr bwMode="auto">
          <a:xfrm>
            <a:off x="954088" y="2301875"/>
            <a:ext cx="7015162" cy="1373188"/>
          </a:xfrm>
          <a:prstGeom prst="rect">
            <a:avLst/>
          </a:prstGeom>
          <a:noFill/>
          <a:ln w="9525">
            <a:noFill/>
            <a:miter lim="800000"/>
            <a:headEnd/>
            <a:tailEnd/>
          </a:ln>
        </p:spPr>
        <p:txBody>
          <a:bodyPr wrap="none">
            <a:spAutoFit/>
          </a:bodyPr>
          <a:lstStyle/>
          <a:p>
            <a:pPr eaLnBrk="0" hangingPunct="0"/>
            <a:r>
              <a:rPr lang="en-US" sz="2800"/>
              <a:t>(One per BoD Meeting on a rotating basis)</a:t>
            </a:r>
          </a:p>
          <a:p>
            <a:pPr eaLnBrk="0" hangingPunct="0"/>
            <a:r>
              <a:rPr lang="en-US" sz="2800"/>
              <a:t>Objective:  To update Directors, to present issues</a:t>
            </a:r>
          </a:p>
          <a:p>
            <a:pPr eaLnBrk="0" hangingPunct="0"/>
            <a:r>
              <a:rPr lang="en-US" sz="2800"/>
              <a:t>for input and issues requiring BoD decisions</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4BD45-06FA-35BB-4EF2-13832A86DAF1}"/>
              </a:ext>
            </a:extLst>
          </p:cNvPr>
          <p:cNvSpPr>
            <a:spLocks noGrp="1"/>
          </p:cNvSpPr>
          <p:nvPr>
            <p:ph type="title"/>
          </p:nvPr>
        </p:nvSpPr>
        <p:spPr/>
        <p:txBody>
          <a:bodyPr/>
          <a:lstStyle/>
          <a:p>
            <a:r>
              <a:rPr lang="en-US" sz="3200" dirty="0"/>
              <a:t>Things Great Entrepreneurial Leaders Must Learn</a:t>
            </a:r>
          </a:p>
        </p:txBody>
      </p:sp>
      <p:sp>
        <p:nvSpPr>
          <p:cNvPr id="3" name="Content Placeholder 2">
            <a:extLst>
              <a:ext uri="{FF2B5EF4-FFF2-40B4-BE49-F238E27FC236}">
                <a16:creationId xmlns:a16="http://schemas.microsoft.com/office/drawing/2014/main" id="{3808042A-8A78-41B3-E1E7-4133AFF945C4}"/>
              </a:ext>
            </a:extLst>
          </p:cNvPr>
          <p:cNvSpPr>
            <a:spLocks noGrp="1"/>
          </p:cNvSpPr>
          <p:nvPr>
            <p:ph idx="1"/>
          </p:nvPr>
        </p:nvSpPr>
        <p:spPr/>
        <p:txBody>
          <a:bodyPr/>
          <a:lstStyle/>
          <a:p>
            <a:endParaRPr lang="en-US" dirty="0"/>
          </a:p>
          <a:p>
            <a:r>
              <a:rPr lang="en-US" sz="2400" dirty="0"/>
              <a:t>Plan, including balancing short-term and long-term goals of all constituencies.</a:t>
            </a:r>
          </a:p>
          <a:p>
            <a:pPr marL="0" indent="0">
              <a:buNone/>
            </a:pPr>
            <a:endParaRPr lang="en-US" sz="2400" dirty="0"/>
          </a:p>
          <a:p>
            <a:r>
              <a:rPr lang="en-US" sz="2400" dirty="0"/>
              <a:t>Communicate to produce alignment.</a:t>
            </a:r>
          </a:p>
          <a:p>
            <a:endParaRPr lang="en-US" sz="2400" dirty="0"/>
          </a:p>
          <a:p>
            <a:r>
              <a:rPr lang="en-US" sz="2400" dirty="0"/>
              <a:t>Build your entrepreneurial team and facilitate their working as a team.</a:t>
            </a:r>
          </a:p>
          <a:p>
            <a:endParaRPr lang="en-US" sz="2400" dirty="0"/>
          </a:p>
          <a:p>
            <a:r>
              <a:rPr lang="en-US" sz="2400" dirty="0"/>
              <a:t>Resolve Conflicts</a:t>
            </a:r>
          </a:p>
          <a:p>
            <a:endParaRPr lang="en-US" sz="2400" dirty="0"/>
          </a:p>
          <a:p>
            <a:r>
              <a:rPr lang="en-US" sz="2400" dirty="0"/>
              <a:t>Understand that people and culture are your key assets.</a:t>
            </a:r>
          </a:p>
          <a:p>
            <a:endParaRPr lang="en-US" sz="2400" dirty="0"/>
          </a:p>
          <a:p>
            <a:r>
              <a:rPr lang="en-US" sz="2400" dirty="0"/>
              <a:t>Learn from every success and failure you have and from mentors and other successful entrepreneurs.</a:t>
            </a:r>
          </a:p>
        </p:txBody>
      </p:sp>
    </p:spTree>
    <p:extLst>
      <p:ext uri="{BB962C8B-B14F-4D97-AF65-F5344CB8AC3E}">
        <p14:creationId xmlns:p14="http://schemas.microsoft.com/office/powerpoint/2010/main" val="2209512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descr="BoD Meeting Agenda – An Example "/>
          <p:cNvSpPr>
            <a:spLocks noGrp="1" noRot="1" noChangeArrowheads="1"/>
          </p:cNvSpPr>
          <p:nvPr>
            <p:ph type="title"/>
          </p:nvPr>
        </p:nvSpPr>
        <p:spPr>
          <a:noFill/>
        </p:spPr>
        <p:txBody>
          <a:bodyPr/>
          <a:lstStyle/>
          <a:p>
            <a:r>
              <a:rPr lang="en-US" sz="3600" dirty="0" err="1">
                <a:effectLst/>
              </a:rPr>
              <a:t>BoD</a:t>
            </a:r>
            <a:r>
              <a:rPr lang="en-US" sz="3600" dirty="0">
                <a:effectLst/>
              </a:rPr>
              <a:t> Meeting Agenda – An Example </a:t>
            </a:r>
          </a:p>
        </p:txBody>
      </p:sp>
      <p:graphicFrame>
        <p:nvGraphicFramePr>
          <p:cNvPr id="107553" name="Group 33" descr="BoD Meeting Agenda – An Example "/>
          <p:cNvGraphicFramePr>
            <a:graphicFrameLocks noGrp="1"/>
          </p:cNvGraphicFramePr>
          <p:nvPr>
            <p:ph idx="1"/>
            <p:extLst>
              <p:ext uri="{D42A27DB-BD31-4B8C-83A1-F6EECF244321}">
                <p14:modId xmlns:p14="http://schemas.microsoft.com/office/powerpoint/2010/main" val="3251824692"/>
              </p:ext>
            </p:extLst>
          </p:nvPr>
        </p:nvGraphicFramePr>
        <p:xfrm>
          <a:off x="227013" y="1050925"/>
          <a:ext cx="8688385" cy="4175760"/>
        </p:xfrm>
        <a:graphic>
          <a:graphicData uri="http://schemas.openxmlformats.org/drawingml/2006/table">
            <a:tbl>
              <a:tblPr/>
              <a:tblGrid>
                <a:gridCol w="3118041">
                  <a:extLst>
                    <a:ext uri="{9D8B030D-6E8A-4147-A177-3AD203B41FA5}">
                      <a16:colId xmlns:a16="http://schemas.microsoft.com/office/drawing/2014/main" val="20000"/>
                    </a:ext>
                  </a:extLst>
                </a:gridCol>
                <a:gridCol w="2958843">
                  <a:extLst>
                    <a:ext uri="{9D8B030D-6E8A-4147-A177-3AD203B41FA5}">
                      <a16:colId xmlns:a16="http://schemas.microsoft.com/office/drawing/2014/main" val="20001"/>
                    </a:ext>
                  </a:extLst>
                </a:gridCol>
                <a:gridCol w="2611501">
                  <a:extLst>
                    <a:ext uri="{9D8B030D-6E8A-4147-A177-3AD203B41FA5}">
                      <a16:colId xmlns:a16="http://schemas.microsoft.com/office/drawing/2014/main" val="20002"/>
                    </a:ext>
                  </a:extLst>
                </a:gridCol>
              </a:tblGrid>
              <a:tr h="22860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Open Session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8EE">
                        <a:alpha val="50195"/>
                      </a:srgbClr>
                    </a:solidFill>
                  </a:tcPr>
                </a:tc>
                <a:tc gridSpan="2">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Potential Topics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8EE">
                        <a:alpha val="50195"/>
                      </a:srgbClr>
                    </a:solidFill>
                  </a:tcPr>
                </a:tc>
                <a:tc hMerge="1">
                  <a:txBody>
                    <a:bodyPr/>
                    <a:lstStyle/>
                    <a:p>
                      <a:endParaRPr lang="en-US"/>
                    </a:p>
                  </a:txBody>
                  <a:tcPr/>
                </a:tc>
                <a:extLst>
                  <a:ext uri="{0D108BD9-81ED-4DB2-BD59-A6C34878D82A}">
                    <a16:rowId xmlns:a16="http://schemas.microsoft.com/office/drawing/2014/main" val="10000"/>
                  </a:ext>
                </a:extLst>
              </a:tr>
              <a:tr h="41275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BoD Meeting Package </a:t>
                      </a:r>
                      <a:r>
                        <a:rPr kumimoji="0" lang="en-US" sz="1000" b="0" i="0" u="none" strike="noStrike" cap="none" normalizeH="0" baseline="0">
                          <a:ln>
                            <a:noFill/>
                          </a:ln>
                          <a:solidFill>
                            <a:schemeClr val="tx1"/>
                          </a:solidFill>
                          <a:effectLst/>
                          <a:latin typeface="Garamond" pitchFamily="18" charset="0"/>
                          <a:cs typeface="Arial" charset="0"/>
                        </a:rPr>
                        <a:t>(sent out prior to meeting)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BoD meeting agenda</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Financial Overview</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Summary of topics requiring decisions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Board resolutions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1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CEO Overview </a:t>
                      </a:r>
                      <a:r>
                        <a:rPr kumimoji="0" lang="en-US" sz="1000" b="0" i="0" u="none" strike="noStrike" cap="none" normalizeH="0" baseline="0">
                          <a:ln>
                            <a:noFill/>
                          </a:ln>
                          <a:solidFill>
                            <a:schemeClr val="tx1"/>
                          </a:solidFill>
                          <a:effectLst/>
                          <a:latin typeface="Garamond" pitchFamily="18" charset="0"/>
                          <a:cs typeface="Arial" charset="0"/>
                        </a:rPr>
                        <a:t>(This section of the Board meeting sets the agenda and frames the rest of the meeting, and is generally an open session with the executive team and other observers present.)</a:t>
                      </a:r>
                      <a:endParaRPr kumimoji="0" lang="en-US" sz="1000" b="1" i="0" u="none" strike="noStrike" cap="none" normalizeH="0" baseline="0">
                        <a:ln>
                          <a:noFill/>
                        </a:ln>
                        <a:solidFill>
                          <a:schemeClr val="tx1"/>
                        </a:solidFill>
                        <a:effectLst/>
                        <a:latin typeface="Garamond" pitchFamily="18"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Agenda, meeting objectives (decisions to be made)</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Organization chart (through director level)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Monthly/Quarterly goals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Highlights/Lowlights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Financial overview</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Customer pipeline and feedback</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Corporate calendar (conferences, BoD meetings)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11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Strategic Issues/Decisions</a:t>
                      </a:r>
                    </a:p>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0" i="0" u="none" strike="noStrike" cap="none" normalizeH="0" baseline="0">
                          <a:ln>
                            <a:noFill/>
                          </a:ln>
                          <a:solidFill>
                            <a:schemeClr val="tx1"/>
                          </a:solidFill>
                          <a:effectLst/>
                          <a:latin typeface="Garamond" pitchFamily="18" charset="0"/>
                          <a:cs typeface="Arial" charset="0"/>
                        </a:rPr>
                        <a:t>(Higher level, really important ‘make or break’ issues for the company’s functional executives participation on as-needed basis)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Management changes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Company positioning strategy</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Technology/product roadmaps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Channel strategy</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Strategic partnerships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Financing strategy and activities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Market environment</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1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Formal Functional Reviews</a:t>
                      </a:r>
                    </a:p>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0" i="0" u="none" strike="noStrike" cap="none" normalizeH="0" baseline="0">
                          <a:ln>
                            <a:noFill/>
                          </a:ln>
                          <a:solidFill>
                            <a:schemeClr val="tx1"/>
                          </a:solidFill>
                          <a:effectLst/>
                          <a:latin typeface="Garamond" pitchFamily="18" charset="0"/>
                          <a:cs typeface="Arial" charset="0"/>
                        </a:rPr>
                        <a:t>(One per BoD meeting on a rotating basis, led by responsible VP)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Organization chart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Annual plan overview</a:t>
                      </a:r>
                    </a:p>
                    <a:p>
                      <a:pPr marL="571500" marR="0" lvl="1"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Assumptions</a:t>
                      </a:r>
                    </a:p>
                    <a:p>
                      <a:pPr marL="571500" marR="0" lvl="1"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Risks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Annual plan:  goals and status, highlights/lowlights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Key programs, events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1120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dirty="0">
                          <a:ln>
                            <a:noFill/>
                          </a:ln>
                          <a:solidFill>
                            <a:schemeClr val="tx1"/>
                          </a:solidFill>
                          <a:effectLst/>
                          <a:latin typeface="Garamond" pitchFamily="18" charset="0"/>
                          <a:cs typeface="Arial" charset="0"/>
                        </a:rPr>
                        <a:t>Closed Session</a:t>
                      </a:r>
                      <a:endParaRPr kumimoji="0" lang="en-US" sz="1000" b="0" i="0" u="none" strike="noStrike" cap="none" normalizeH="0" baseline="0" dirty="0">
                        <a:ln>
                          <a:noFill/>
                        </a:ln>
                        <a:solidFill>
                          <a:schemeClr val="tx1"/>
                        </a:solidFill>
                        <a:effectLst/>
                        <a:latin typeface="Garamond" pitchFamily="18" charset="0"/>
                        <a:cs typeface="Arial" charset="0"/>
                      </a:endParaRPr>
                    </a:p>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0" i="0" u="none" strike="noStrike" cap="none" normalizeH="0" baseline="0" dirty="0">
                          <a:ln>
                            <a:noFill/>
                          </a:ln>
                          <a:solidFill>
                            <a:schemeClr val="tx1"/>
                          </a:solidFill>
                          <a:effectLst/>
                          <a:latin typeface="Garamond" pitchFamily="18" charset="0"/>
                          <a:cs typeface="Arial" charset="0"/>
                        </a:rPr>
                        <a:t>(Sensitive issues decisions, CEO and/or Director agenda</a:t>
                      </a:r>
                      <a:endParaRPr kumimoji="0" lang="en-US" sz="1000" b="1" i="0" u="none" strike="noStrike" cap="none" normalizeH="0" baseline="0" dirty="0">
                        <a:ln>
                          <a:noFill/>
                        </a:ln>
                        <a:solidFill>
                          <a:schemeClr val="tx1"/>
                        </a:solidFill>
                        <a:effectLst/>
                        <a:latin typeface="Garamond" pitchFamily="18" charset="0"/>
                        <a:cs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CEO and/or Director agenda</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Action items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Management team performance issues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Executive compensation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Executive searches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Options review</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Policy updates (approval levels, etc.)</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Governance issues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Committee reports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Debrief on key issues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descr="Functional Review Presentation Outlines – Examples (cont’d)"/>
          <p:cNvSpPr>
            <a:spLocks noGrp="1" noRot="1" noChangeArrowheads="1"/>
          </p:cNvSpPr>
          <p:nvPr>
            <p:ph type="title"/>
          </p:nvPr>
        </p:nvSpPr>
        <p:spPr>
          <a:noFill/>
        </p:spPr>
        <p:txBody>
          <a:bodyPr/>
          <a:lstStyle/>
          <a:p>
            <a:r>
              <a:rPr lang="en-US" sz="3600" dirty="0">
                <a:effectLst/>
              </a:rPr>
              <a:t>Functional Review Presentation Outlines – Examples (cont’d)</a:t>
            </a:r>
          </a:p>
        </p:txBody>
      </p:sp>
      <p:graphicFrame>
        <p:nvGraphicFramePr>
          <p:cNvPr id="96280" name="Group 24" descr="Functional Review Presentation Outlines – Examples (cont’d)"/>
          <p:cNvGraphicFramePr>
            <a:graphicFrameLocks noGrp="1"/>
          </p:cNvGraphicFramePr>
          <p:nvPr>
            <p:ph idx="1"/>
            <p:extLst>
              <p:ext uri="{D42A27DB-BD31-4B8C-83A1-F6EECF244321}">
                <p14:modId xmlns:p14="http://schemas.microsoft.com/office/powerpoint/2010/main" val="2627402833"/>
              </p:ext>
            </p:extLst>
          </p:nvPr>
        </p:nvGraphicFramePr>
        <p:xfrm>
          <a:off x="227013" y="1242873"/>
          <a:ext cx="8688386" cy="4163626"/>
        </p:xfrm>
        <a:graphic>
          <a:graphicData uri="http://schemas.openxmlformats.org/drawingml/2006/table">
            <a:tbl>
              <a:tblPr/>
              <a:tblGrid>
                <a:gridCol w="1693456">
                  <a:extLst>
                    <a:ext uri="{9D8B030D-6E8A-4147-A177-3AD203B41FA5}">
                      <a16:colId xmlns:a16="http://schemas.microsoft.com/office/drawing/2014/main" val="20000"/>
                    </a:ext>
                  </a:extLst>
                </a:gridCol>
                <a:gridCol w="4341681">
                  <a:extLst>
                    <a:ext uri="{9D8B030D-6E8A-4147-A177-3AD203B41FA5}">
                      <a16:colId xmlns:a16="http://schemas.microsoft.com/office/drawing/2014/main" val="20001"/>
                    </a:ext>
                  </a:extLst>
                </a:gridCol>
                <a:gridCol w="2653249">
                  <a:extLst>
                    <a:ext uri="{9D8B030D-6E8A-4147-A177-3AD203B41FA5}">
                      <a16:colId xmlns:a16="http://schemas.microsoft.com/office/drawing/2014/main" val="20002"/>
                    </a:ext>
                  </a:extLst>
                </a:gridCol>
              </a:tblGrid>
              <a:tr h="248574">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Formal Functional Reviews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8EE">
                        <a:alpha val="50195"/>
                      </a:srgbClr>
                    </a:solidFill>
                  </a:tcPr>
                </a:tc>
                <a:tc gridSpan="2">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Potential Topics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8EE">
                        <a:alpha val="50195"/>
                      </a:srgbClr>
                    </a:solidFill>
                  </a:tcPr>
                </a:tc>
                <a:tc hMerge="1">
                  <a:txBody>
                    <a:bodyPr/>
                    <a:lstStyle/>
                    <a:p>
                      <a:endParaRPr lang="en-US"/>
                    </a:p>
                  </a:txBody>
                  <a:tcPr/>
                </a:tc>
                <a:extLst>
                  <a:ext uri="{0D108BD9-81ED-4DB2-BD59-A6C34878D82A}">
                    <a16:rowId xmlns:a16="http://schemas.microsoft.com/office/drawing/2014/main" val="10000"/>
                  </a:ext>
                </a:extLst>
              </a:tr>
              <a:tr h="1740023">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Marketing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Organization chart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Annual plan:  goals vs. status; Highlights/Lowlights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Positioning:  segmentation, competitive differentiation, message model</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MRD Summary</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Beta customer</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Customer presentation review</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Customer/Customer advisory board feedback</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Total product strategy and status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Sales tools/lead generation</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Website/collateral</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Competitive overview/map</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Market sizing and validation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PR strategy and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Key programs, events review</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4299">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Engineering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Organization chart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Annual plan:  goals vs. status; Highlights/Lowlights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PRD summary</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Technology and product roadmaps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Product development status:  schedule, milestone, challenges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Technology partnerships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Supplier issues and decisions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8073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Sales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Organization chart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Annual plan:  goals vs. status; Highlights/Lowlights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Channel strategy and partnership</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Target/Major account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Pipeline/Revenue projections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Customer and partner feedback</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Key programs, events review</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rrowheads="1"/>
          </p:cNvSpPr>
          <p:nvPr>
            <p:ph type="title"/>
          </p:nvPr>
        </p:nvSpPr>
        <p:spPr>
          <a:noFill/>
        </p:spPr>
        <p:txBody>
          <a:bodyPr/>
          <a:lstStyle/>
          <a:p>
            <a:r>
              <a:rPr lang="en-US" sz="3600" dirty="0">
                <a:effectLst/>
              </a:rPr>
              <a:t>Functional Review Presentation Outlines – Examples (cont’d)</a:t>
            </a:r>
          </a:p>
        </p:txBody>
      </p:sp>
      <p:graphicFrame>
        <p:nvGraphicFramePr>
          <p:cNvPr id="109589" name="Group 21"/>
          <p:cNvGraphicFramePr>
            <a:graphicFrameLocks noGrp="1"/>
          </p:cNvGraphicFramePr>
          <p:nvPr>
            <p:ph idx="1"/>
            <p:extLst>
              <p:ext uri="{D42A27DB-BD31-4B8C-83A1-F6EECF244321}">
                <p14:modId xmlns:p14="http://schemas.microsoft.com/office/powerpoint/2010/main" val="3259934466"/>
              </p:ext>
            </p:extLst>
          </p:nvPr>
        </p:nvGraphicFramePr>
        <p:xfrm>
          <a:off x="227013" y="1544715"/>
          <a:ext cx="8688386" cy="3107185"/>
        </p:xfrm>
        <a:graphic>
          <a:graphicData uri="http://schemas.openxmlformats.org/drawingml/2006/table">
            <a:tbl>
              <a:tblPr/>
              <a:tblGrid>
                <a:gridCol w="2653109">
                  <a:extLst>
                    <a:ext uri="{9D8B030D-6E8A-4147-A177-3AD203B41FA5}">
                      <a16:colId xmlns:a16="http://schemas.microsoft.com/office/drawing/2014/main" val="20000"/>
                    </a:ext>
                  </a:extLst>
                </a:gridCol>
                <a:gridCol w="3382169">
                  <a:extLst>
                    <a:ext uri="{9D8B030D-6E8A-4147-A177-3AD203B41FA5}">
                      <a16:colId xmlns:a16="http://schemas.microsoft.com/office/drawing/2014/main" val="20001"/>
                    </a:ext>
                  </a:extLst>
                </a:gridCol>
                <a:gridCol w="2653108">
                  <a:extLst>
                    <a:ext uri="{9D8B030D-6E8A-4147-A177-3AD203B41FA5}">
                      <a16:colId xmlns:a16="http://schemas.microsoft.com/office/drawing/2014/main" val="20002"/>
                    </a:ext>
                  </a:extLst>
                </a:gridCol>
              </a:tblGrid>
              <a:tr h="322824">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Selected Functional Updates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8EE">
                        <a:alpha val="50195"/>
                      </a:srgbClr>
                    </a:solidFill>
                  </a:tcPr>
                </a:tc>
                <a:tc gridSpan="2">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Potential Topics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8EE">
                        <a:alpha val="50195"/>
                      </a:srgbClr>
                    </a:solidFill>
                  </a:tcPr>
                </a:tc>
                <a:tc hMerge="1">
                  <a:txBody>
                    <a:bodyPr/>
                    <a:lstStyle/>
                    <a:p>
                      <a:endParaRPr lang="en-US"/>
                    </a:p>
                  </a:txBody>
                  <a:tcPr/>
                </a:tc>
                <a:extLst>
                  <a:ext uri="{0D108BD9-81ED-4DB2-BD59-A6C34878D82A}">
                    <a16:rowId xmlns:a16="http://schemas.microsoft.com/office/drawing/2014/main" val="10000"/>
                  </a:ext>
                </a:extLst>
              </a:tr>
              <a:tr h="104918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Business Development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Organization chart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Annual plan:  goals vs. status; Highlights/Lowlights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Partnership strategy</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Partnership status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Program/events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35181">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Operations/Manufacturing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Organization chart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Annual plan:  goals vs. status; Highlights/Lowlights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Sourcing, outsourcing</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Cost of goods sold (COG)</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Schedule of milestones (plan, last, current)</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Bill of materials (BOM), quotes for various quantities, payment terms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Testing (in-house or subcontract) capital equip</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Projected costs/margins based upon projected ASPs, assume learning curve for out-year projections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Quality/Reliability issues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Rot="1" noChangeArrowheads="1"/>
          </p:cNvSpPr>
          <p:nvPr>
            <p:ph type="title"/>
          </p:nvPr>
        </p:nvSpPr>
        <p:spPr>
          <a:noFill/>
        </p:spPr>
        <p:txBody>
          <a:bodyPr/>
          <a:lstStyle/>
          <a:p>
            <a:r>
              <a:rPr lang="en-US" sz="3600" dirty="0">
                <a:effectLst/>
              </a:rPr>
              <a:t>Functional Review Presentation Outlines – Examples (cont’d)</a:t>
            </a:r>
          </a:p>
        </p:txBody>
      </p:sp>
      <p:graphicFrame>
        <p:nvGraphicFramePr>
          <p:cNvPr id="110595" name="Group 3"/>
          <p:cNvGraphicFramePr>
            <a:graphicFrameLocks noGrp="1"/>
          </p:cNvGraphicFramePr>
          <p:nvPr>
            <p:ph idx="1"/>
            <p:extLst>
              <p:ext uri="{D42A27DB-BD31-4B8C-83A1-F6EECF244321}">
                <p14:modId xmlns:p14="http://schemas.microsoft.com/office/powerpoint/2010/main" val="3450626335"/>
              </p:ext>
            </p:extLst>
          </p:nvPr>
        </p:nvGraphicFramePr>
        <p:xfrm>
          <a:off x="227013" y="1580225"/>
          <a:ext cx="8688386" cy="2938510"/>
        </p:xfrm>
        <a:graphic>
          <a:graphicData uri="http://schemas.openxmlformats.org/drawingml/2006/table">
            <a:tbl>
              <a:tblPr/>
              <a:tblGrid>
                <a:gridCol w="2653109">
                  <a:extLst>
                    <a:ext uri="{9D8B030D-6E8A-4147-A177-3AD203B41FA5}">
                      <a16:colId xmlns:a16="http://schemas.microsoft.com/office/drawing/2014/main" val="20000"/>
                    </a:ext>
                  </a:extLst>
                </a:gridCol>
                <a:gridCol w="3382169">
                  <a:extLst>
                    <a:ext uri="{9D8B030D-6E8A-4147-A177-3AD203B41FA5}">
                      <a16:colId xmlns:a16="http://schemas.microsoft.com/office/drawing/2014/main" val="20001"/>
                    </a:ext>
                  </a:extLst>
                </a:gridCol>
                <a:gridCol w="2653108">
                  <a:extLst>
                    <a:ext uri="{9D8B030D-6E8A-4147-A177-3AD203B41FA5}">
                      <a16:colId xmlns:a16="http://schemas.microsoft.com/office/drawing/2014/main" val="20002"/>
                    </a:ext>
                  </a:extLst>
                </a:gridCol>
              </a:tblGrid>
              <a:tr h="378691">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Selected Functional Updates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8EE">
                        <a:alpha val="50195"/>
                      </a:srgbClr>
                    </a:solidFill>
                  </a:tcPr>
                </a:tc>
                <a:tc gridSpan="2">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Potential Topics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6E8EE">
                        <a:alpha val="50195"/>
                      </a:srgbClr>
                    </a:solidFill>
                  </a:tcPr>
                </a:tc>
                <a:tc hMerge="1">
                  <a:txBody>
                    <a:bodyPr/>
                    <a:lstStyle/>
                    <a:p>
                      <a:endParaRPr lang="en-US"/>
                    </a:p>
                  </a:txBody>
                  <a:tcPr/>
                </a:tc>
                <a:extLst>
                  <a:ext uri="{0D108BD9-81ED-4DB2-BD59-A6C34878D82A}">
                    <a16:rowId xmlns:a16="http://schemas.microsoft.com/office/drawing/2014/main" val="10000"/>
                  </a:ext>
                </a:extLst>
              </a:tr>
              <a:tr h="921535">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Finance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Organization chart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Annual plan:  goals vs. status; Highlights/Lowlights</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Cash burn projections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Financing activity</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Insurance issues (D+O, etc.)</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Corporate policies and procedures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7133">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HR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Organization chart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Annual plan:  goals vs. status;  Highlights/Lowlights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Morale, Culture</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Salary and Benefits review</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71151">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000" b="1" i="0" u="none" strike="noStrike" cap="none" normalizeH="0" baseline="0">
                          <a:ln>
                            <a:noFill/>
                          </a:ln>
                          <a:solidFill>
                            <a:schemeClr val="tx1"/>
                          </a:solidFill>
                          <a:effectLst/>
                          <a:latin typeface="Garamond" pitchFamily="18" charset="0"/>
                          <a:cs typeface="Arial" charset="0"/>
                        </a:rPr>
                        <a:t>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Organization chart and staffing plan</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IT architecture</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a:ln>
                            <a:noFill/>
                          </a:ln>
                          <a:solidFill>
                            <a:schemeClr val="tx1"/>
                          </a:solidFill>
                          <a:effectLst/>
                          <a:latin typeface="Garamond" pitchFamily="18" charset="0"/>
                          <a:cs typeface="Arial" charset="0"/>
                        </a:rPr>
                        <a:t>Annual plan:  goals vs. status;  Highlights/Lowlights</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Major projects review</a:t>
                      </a:r>
                    </a:p>
                    <a:p>
                      <a:pPr marL="228600" marR="0" lvl="0" indent="-228600" algn="l" defTabSz="914400" rtl="0" eaLnBrk="0" fontAlgn="base" latinLnBrk="0" hangingPunct="0">
                        <a:lnSpc>
                          <a:spcPct val="100000"/>
                        </a:lnSpc>
                        <a:spcBef>
                          <a:spcPct val="20000"/>
                        </a:spcBef>
                        <a:spcAft>
                          <a:spcPct val="0"/>
                        </a:spcAft>
                        <a:buClr>
                          <a:schemeClr val="tx1"/>
                        </a:buClr>
                        <a:buSzPct val="70000"/>
                        <a:buFont typeface="Wingdings" pitchFamily="2" charset="2"/>
                        <a:buChar char="n"/>
                        <a:tabLst/>
                      </a:pPr>
                      <a:r>
                        <a:rPr kumimoji="0" lang="en-US" sz="1000" b="0" i="0" u="none" strike="noStrike" cap="none" normalizeH="0" baseline="0" dirty="0">
                          <a:ln>
                            <a:noFill/>
                          </a:ln>
                          <a:solidFill>
                            <a:schemeClr val="tx1"/>
                          </a:solidFill>
                          <a:effectLst/>
                          <a:latin typeface="Garamond" pitchFamily="18" charset="0"/>
                          <a:cs typeface="Arial" charset="0"/>
                        </a:rPr>
                        <a:t>Key vendor issues</a:t>
                      </a:r>
                    </a:p>
                  </a:txBody>
                  <a:tcPr horzOverflow="overflow">
                    <a:lnL>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79" name="Group 63"/>
          <p:cNvGraphicFramePr>
            <a:graphicFrameLocks noGrp="1"/>
          </p:cNvGraphicFramePr>
          <p:nvPr>
            <p:extLst>
              <p:ext uri="{D42A27DB-BD31-4B8C-83A1-F6EECF244321}">
                <p14:modId xmlns:p14="http://schemas.microsoft.com/office/powerpoint/2010/main" val="2655759721"/>
              </p:ext>
            </p:extLst>
          </p:nvPr>
        </p:nvGraphicFramePr>
        <p:xfrm>
          <a:off x="533400" y="1584325"/>
          <a:ext cx="8293100" cy="5139119"/>
        </p:xfrm>
        <a:graphic>
          <a:graphicData uri="http://schemas.openxmlformats.org/drawingml/2006/table">
            <a:tbl>
              <a:tblPr/>
              <a:tblGrid>
                <a:gridCol w="349250">
                  <a:extLst>
                    <a:ext uri="{9D8B030D-6E8A-4147-A177-3AD203B41FA5}">
                      <a16:colId xmlns:a16="http://schemas.microsoft.com/office/drawing/2014/main" val="20000"/>
                    </a:ext>
                  </a:extLst>
                </a:gridCol>
                <a:gridCol w="6372225">
                  <a:extLst>
                    <a:ext uri="{9D8B030D-6E8A-4147-A177-3AD203B41FA5}">
                      <a16:colId xmlns:a16="http://schemas.microsoft.com/office/drawing/2014/main" val="20001"/>
                    </a:ext>
                  </a:extLst>
                </a:gridCol>
                <a:gridCol w="958850">
                  <a:extLst>
                    <a:ext uri="{9D8B030D-6E8A-4147-A177-3AD203B41FA5}">
                      <a16:colId xmlns:a16="http://schemas.microsoft.com/office/drawing/2014/main" val="20002"/>
                    </a:ext>
                  </a:extLst>
                </a:gridCol>
                <a:gridCol w="612775">
                  <a:extLst>
                    <a:ext uri="{9D8B030D-6E8A-4147-A177-3AD203B41FA5}">
                      <a16:colId xmlns:a16="http://schemas.microsoft.com/office/drawing/2014/main" val="20003"/>
                    </a:ext>
                  </a:extLst>
                </a:gridCol>
              </a:tblGrid>
              <a:tr h="36830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endParaRPr kumimoji="0" lang="en-US" sz="1800" b="0" i="0" u="none" strike="noStrike" cap="none" normalizeH="0" baseline="0">
                        <a:ln>
                          <a:noFill/>
                        </a:ln>
                        <a:solidFill>
                          <a:schemeClr val="tx1"/>
                        </a:solidFill>
                        <a:effectLst/>
                        <a:latin typeface="Garamond" pitchFamily="18" charset="0"/>
                        <a:cs typeface="Arial" charset="0"/>
                      </a:endParaRPr>
                    </a:p>
                  </a:txBody>
                  <a:tcPr marR="0" marT="54864" marB="54864" horzOverflow="overflow">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endParaRPr kumimoji="0" lang="en-US" sz="18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w="31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700" b="1" i="0" u="none" strike="noStrike" cap="none" normalizeH="0" baseline="0">
                          <a:ln>
                            <a:noFill/>
                          </a:ln>
                          <a:solidFill>
                            <a:schemeClr val="tx1"/>
                          </a:solidFill>
                          <a:effectLst/>
                          <a:latin typeface="Garamond" pitchFamily="18" charset="0"/>
                          <a:cs typeface="Arial" charset="0"/>
                        </a:rPr>
                        <a:t>Yes</a:t>
                      </a:r>
                    </a:p>
                  </a:txBody>
                  <a:tcPr marT="54864" marB="54864" horzOverflow="overflow">
                    <a:lnL>
                      <a:noFill/>
                    </a:lnL>
                    <a:lnR>
                      <a:noFill/>
                    </a:lnR>
                    <a:lnT w="31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700" b="1" i="0" u="none" strike="noStrike" cap="none" normalizeH="0" baseline="0">
                          <a:ln>
                            <a:noFill/>
                          </a:ln>
                          <a:solidFill>
                            <a:schemeClr val="tx1"/>
                          </a:solidFill>
                          <a:effectLst/>
                          <a:latin typeface="Garamond" pitchFamily="18" charset="0"/>
                          <a:cs typeface="Arial" charset="0"/>
                        </a:rPr>
                        <a:t>No</a:t>
                      </a:r>
                    </a:p>
                  </a:txBody>
                  <a:tcPr marT="54864" marB="54864" horzOverflow="overflow">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Are you providing leadership to the board?</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2.</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 you have a healthy relationship with your board?</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3.</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dirty="0">
                          <a:ln>
                            <a:noFill/>
                          </a:ln>
                          <a:solidFill>
                            <a:schemeClr val="tx1"/>
                          </a:solidFill>
                          <a:effectLst/>
                          <a:latin typeface="Garamond" pitchFamily="18" charset="0"/>
                          <a:cs typeface="Arial" charset="0"/>
                        </a:rPr>
                        <a:t>Do you fully accept that you are solely accountable?</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4.</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Have you led your board thru a discussion of their key objectives to help the company?</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534988">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5.</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 you have a set of personal annual objectives written down in your operating plan and a performance review process in place with your board?</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6.</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Is accomplishment of objectives considered when the board sets your compensation?</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7.</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Are you interested in knowing what kind of job the board thinks you’re doing?</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8.</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 you have a strategy for building and evolving your board?</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9.</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Can you identify areas of improvement within your board today?</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10.</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Can you / will you deal with a dysfunctional board?</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3222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11.</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 you talk to all your board members between monthly meetings?</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347663">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12.</a:t>
                      </a:r>
                    </a:p>
                  </a:txBody>
                  <a:tcPr marR="0" marT="54864" marB="54864" horzOverflow="overflow">
                    <a:lnL w="3175" cap="flat" cmpd="sng" algn="ctr">
                      <a:solidFill>
                        <a:schemeClr val="tx1"/>
                      </a:solid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 board members visit regularly with the company management and employees?</a:t>
                      </a:r>
                    </a:p>
                  </a:txBody>
                  <a:tcPr marT="54864" marB="54864" horzOverflow="overflow">
                    <a:lnL>
                      <a:noFill/>
                    </a:lnL>
                    <a:lnR>
                      <a:noFill/>
                    </a:lnR>
                    <a:lnT>
                      <a:noFill/>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dirty="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dirty="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03482" name="Rectangle 59"/>
          <p:cNvSpPr>
            <a:spLocks noGrp="1" noRot="1" noChangeArrowheads="1"/>
          </p:cNvSpPr>
          <p:nvPr>
            <p:ph type="title"/>
          </p:nvPr>
        </p:nvSpPr>
        <p:spPr>
          <a:noFill/>
        </p:spPr>
        <p:txBody>
          <a:bodyPr/>
          <a:lstStyle/>
          <a:p>
            <a:r>
              <a:rPr lang="en-US" sz="4000" dirty="0">
                <a:effectLst/>
              </a:rPr>
              <a:t>The Board – CEO Self Evaluation</a:t>
            </a:r>
          </a:p>
        </p:txBody>
      </p:sp>
      <p:sp>
        <p:nvSpPr>
          <p:cNvPr id="2" name="Content Placeholder 1">
            <a:extLst>
              <a:ext uri="{FF2B5EF4-FFF2-40B4-BE49-F238E27FC236}">
                <a16:creationId xmlns:a16="http://schemas.microsoft.com/office/drawing/2014/main" id="{439B32A7-6868-8C36-612F-630118CDACD5}"/>
              </a:ext>
            </a:extLst>
          </p:cNvPr>
          <p:cNvSpPr>
            <a:spLocks noGrp="1"/>
          </p:cNvSpPr>
          <p:nvPr>
            <p:ph idx="1"/>
          </p:nvPr>
        </p:nvSpPr>
        <p:spPr/>
        <p:txBody>
          <a:bodyPr/>
          <a:lstStyle/>
          <a:p>
            <a:endParaRPr 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727" name="Group 63"/>
          <p:cNvGraphicFramePr>
            <a:graphicFrameLocks noGrp="1"/>
          </p:cNvGraphicFramePr>
          <p:nvPr/>
        </p:nvGraphicFramePr>
        <p:xfrm>
          <a:off x="550863" y="1419225"/>
          <a:ext cx="7969250" cy="5234686"/>
        </p:xfrm>
        <a:graphic>
          <a:graphicData uri="http://schemas.openxmlformats.org/drawingml/2006/table">
            <a:tbl>
              <a:tblPr/>
              <a:tblGrid>
                <a:gridCol w="311150">
                  <a:extLst>
                    <a:ext uri="{9D8B030D-6E8A-4147-A177-3AD203B41FA5}">
                      <a16:colId xmlns:a16="http://schemas.microsoft.com/office/drawing/2014/main" val="20000"/>
                    </a:ext>
                  </a:extLst>
                </a:gridCol>
                <a:gridCol w="6580187">
                  <a:extLst>
                    <a:ext uri="{9D8B030D-6E8A-4147-A177-3AD203B41FA5}">
                      <a16:colId xmlns:a16="http://schemas.microsoft.com/office/drawing/2014/main" val="20001"/>
                    </a:ext>
                  </a:extLst>
                </a:gridCol>
                <a:gridCol w="500063">
                  <a:extLst>
                    <a:ext uri="{9D8B030D-6E8A-4147-A177-3AD203B41FA5}">
                      <a16:colId xmlns:a16="http://schemas.microsoft.com/office/drawing/2014/main" val="20002"/>
                    </a:ext>
                  </a:extLst>
                </a:gridCol>
                <a:gridCol w="577850">
                  <a:extLst>
                    <a:ext uri="{9D8B030D-6E8A-4147-A177-3AD203B41FA5}">
                      <a16:colId xmlns:a16="http://schemas.microsoft.com/office/drawing/2014/main" val="20003"/>
                    </a:ext>
                  </a:extLst>
                </a:gridCol>
              </a:tblGrid>
              <a:tr h="488950">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endParaRPr kumimoji="0" lang="en-US" sz="1800" b="0" i="0" u="none" strike="noStrike" cap="none" normalizeH="0" baseline="0">
                        <a:ln>
                          <a:noFill/>
                        </a:ln>
                        <a:solidFill>
                          <a:schemeClr val="tx1"/>
                        </a:solidFill>
                        <a:effectLst/>
                        <a:latin typeface="Garamond" pitchFamily="18" charset="0"/>
                        <a:cs typeface="Arial" charset="0"/>
                      </a:endParaRPr>
                    </a:p>
                  </a:txBody>
                  <a:tcPr marR="0" marT="54864" marB="54864" horzOverflow="overflow">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endParaRPr kumimoji="0" lang="en-US" sz="18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w="31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1" i="0" u="none" strike="noStrike" cap="none" normalizeH="0" baseline="0">
                          <a:ln>
                            <a:noFill/>
                          </a:ln>
                          <a:solidFill>
                            <a:schemeClr val="tx1"/>
                          </a:solidFill>
                          <a:effectLst/>
                          <a:latin typeface="Garamond" pitchFamily="18" charset="0"/>
                          <a:cs typeface="Arial" charset="0"/>
                        </a:rPr>
                        <a:t>Yes</a:t>
                      </a:r>
                    </a:p>
                  </a:txBody>
                  <a:tcPr marT="54864" marB="54864" horzOverflow="overflow">
                    <a:lnL>
                      <a:noFill/>
                    </a:lnL>
                    <a:lnR>
                      <a:noFill/>
                    </a:lnR>
                    <a:lnT w="31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1" i="0" u="none" strike="noStrike" cap="none" normalizeH="0" baseline="0">
                          <a:ln>
                            <a:noFill/>
                          </a:ln>
                          <a:solidFill>
                            <a:schemeClr val="tx1"/>
                          </a:solidFill>
                          <a:effectLst/>
                          <a:latin typeface="Garamond" pitchFamily="18" charset="0"/>
                          <a:cs typeface="Arial" charset="0"/>
                        </a:rPr>
                        <a:t>No</a:t>
                      </a:r>
                    </a:p>
                  </a:txBody>
                  <a:tcPr marT="54864" marB="54864" horzOverflow="overflow">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13.</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 you discuss strategy with your board?  Do you get helpful advice?</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14.</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342900" marR="0" lvl="0" indent="-34290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 you ask for feedback on problem solving? (before you announce a solution)</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15.</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 you discuss concepts with the board before conclusions are reached and plans solidified?</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16.</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Did you assemble a board with complementary strengths in all key areas of company management?  (Sales/marketing, engineering, operations, and finance)</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4"/>
                  </a:ext>
                </a:extLst>
              </a:tr>
              <a:tr h="21590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17.</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Is your board a productive asset?  </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5"/>
                  </a:ext>
                </a:extLst>
              </a:tr>
              <a:tr h="21590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18.</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 you spend a lot of time on reviewing company details at the board meetings?</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6"/>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19.</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Is board member attendance 100% every month?</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7"/>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20.</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Have you thought about succession planning?</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8"/>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21.</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Have you talked with your board about evaluating their own performance?</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9"/>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22.</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Does your company counsel present legal updates and risk concerns in board meetings?</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0"/>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23.</a:t>
                      </a:r>
                    </a:p>
                  </a:txBody>
                  <a:tcPr marR="0" marT="54864" marB="54864" horzOverflow="overflow">
                    <a:lnL w="31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dirty="0">
                          <a:ln>
                            <a:noFill/>
                          </a:ln>
                          <a:solidFill>
                            <a:schemeClr val="tx1"/>
                          </a:solidFill>
                          <a:effectLst/>
                          <a:latin typeface="Garamond" pitchFamily="18" charset="0"/>
                          <a:cs typeface="Arial" charset="0"/>
                        </a:rPr>
                        <a:t>Do you have audit committee and a compensation committee?</a:t>
                      </a: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11"/>
                  </a:ext>
                </a:extLst>
              </a:tr>
              <a:tr h="0">
                <a:tc>
                  <a:txBody>
                    <a:bodyPr/>
                    <a:lstStyle/>
                    <a:p>
                      <a:pPr marL="0" marR="0" lvl="0" indent="0" algn="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24.</a:t>
                      </a:r>
                    </a:p>
                  </a:txBody>
                  <a:tcPr marR="0" marT="54864" marB="54864" horzOverflow="overflow">
                    <a:lnL w="3175" cap="flat" cmpd="sng" algn="ctr">
                      <a:solidFill>
                        <a:schemeClr val="tx1"/>
                      </a:solidFill>
                      <a:prstDash val="solid"/>
                      <a:round/>
                      <a:headEnd type="none" w="med" len="med"/>
                      <a:tailEnd type="none" w="med" len="med"/>
                    </a:lnL>
                    <a:lnR>
                      <a:noFill/>
                    </a:lnR>
                    <a:lnT>
                      <a:noFill/>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rPr>
                        <a:t>Did you develop your planning process with the boards involvement/counsel?</a:t>
                      </a:r>
                    </a:p>
                  </a:txBody>
                  <a:tcPr marT="54864" marB="54864" horzOverflow="overflow">
                    <a:lnL>
                      <a:noFill/>
                    </a:lnL>
                    <a:lnR>
                      <a:noFill/>
                    </a:lnR>
                    <a:lnT>
                      <a:noFill/>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a:ln>
                          <a:noFill/>
                        </a:ln>
                        <a:solidFill>
                          <a:schemeClr val="tx1"/>
                        </a:solidFill>
                        <a:effectLst/>
                        <a:latin typeface="Garamond" pitchFamily="18" charset="0"/>
                        <a:cs typeface="Arial" charset="0"/>
                      </a:endParaRPr>
                    </a:p>
                  </a:txBody>
                  <a:tcPr marT="54864" marB="54864" horzOverflow="overflow">
                    <a:lnL>
                      <a:noFill/>
                    </a:lnL>
                    <a:lnR>
                      <a:noFill/>
                    </a:lnR>
                    <a:lnT>
                      <a:noFill/>
                    </a:lnT>
                    <a:lnB w="31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70000"/>
                        <a:buFont typeface="Wingdings" pitchFamily="2" charset="2"/>
                        <a:buNone/>
                        <a:tabLst/>
                      </a:pPr>
                      <a:r>
                        <a:rPr kumimoji="0" lang="en-US" sz="1500" b="0" i="0" u="none" strike="noStrike" cap="none" normalizeH="0" baseline="0" dirty="0">
                          <a:ln>
                            <a:noFill/>
                          </a:ln>
                          <a:solidFill>
                            <a:schemeClr val="tx1"/>
                          </a:solidFill>
                          <a:effectLst/>
                          <a:latin typeface="Garamond" pitchFamily="18" charset="0"/>
                          <a:cs typeface="Arial" charset="0"/>
                          <a:sym typeface="Wingdings" pitchFamily="2" charset="2"/>
                        </a:rPr>
                        <a:t></a:t>
                      </a:r>
                      <a:endParaRPr kumimoji="0" lang="en-US" sz="1500" b="0" i="0" u="none" strike="noStrike" cap="none" normalizeH="0" baseline="0" dirty="0">
                        <a:ln>
                          <a:noFill/>
                        </a:ln>
                        <a:solidFill>
                          <a:schemeClr val="tx1"/>
                        </a:solidFill>
                        <a:effectLst/>
                        <a:latin typeface="Garamond" pitchFamily="18" charset="0"/>
                        <a:cs typeface="Arial" charset="0"/>
                      </a:endParaRPr>
                    </a:p>
                  </a:txBody>
                  <a:tcPr marT="54864" marB="54864" horzOverflow="overflow">
                    <a:lnL>
                      <a:noFill/>
                    </a:lnL>
                    <a:lnR w="3175" cap="flat" cmpd="sng" algn="ctr">
                      <a:solidFill>
                        <a:schemeClr val="tx1"/>
                      </a:solidFill>
                      <a:prstDash val="solid"/>
                      <a:round/>
                      <a:headEnd type="none" w="med" len="med"/>
                      <a:tailEnd type="none" w="med" len="med"/>
                    </a:lnR>
                    <a:lnT>
                      <a:noFill/>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05530" name="Rectangle 59"/>
          <p:cNvSpPr>
            <a:spLocks noGrp="1" noRot="1" noChangeArrowheads="1"/>
          </p:cNvSpPr>
          <p:nvPr>
            <p:ph type="title"/>
          </p:nvPr>
        </p:nvSpPr>
        <p:spPr>
          <a:noFill/>
        </p:spPr>
        <p:txBody>
          <a:bodyPr/>
          <a:lstStyle/>
          <a:p>
            <a:r>
              <a:rPr lang="en-US" sz="4000" dirty="0">
                <a:effectLst/>
              </a:rPr>
              <a:t>The Board – CEO Self Evaluation </a:t>
            </a:r>
            <a:r>
              <a:rPr lang="en-US" sz="3200" dirty="0">
                <a:effectLst/>
              </a:rPr>
              <a:t>(cont’d)</a:t>
            </a:r>
          </a:p>
        </p:txBody>
      </p:sp>
      <p:sp>
        <p:nvSpPr>
          <p:cNvPr id="4" name="Content Placeholder 3">
            <a:extLst>
              <a:ext uri="{FF2B5EF4-FFF2-40B4-BE49-F238E27FC236}">
                <a16:creationId xmlns:a16="http://schemas.microsoft.com/office/drawing/2014/main" id="{475EA09B-015A-5D38-EB1B-F67ABB88A159}"/>
              </a:ext>
            </a:extLst>
          </p:cNvPr>
          <p:cNvSpPr>
            <a:spLocks noGrp="1"/>
          </p:cNvSpPr>
          <p:nvPr>
            <p:ph idx="1"/>
          </p:nvPr>
        </p:nvSpPr>
        <p:spPr>
          <a:xfrm>
            <a:off x="226314" y="987552"/>
            <a:ext cx="8689086" cy="4614258"/>
          </a:xfrm>
        </p:spPr>
        <p:txBody>
          <a:bodyPr/>
          <a:lstStyle/>
          <a:p>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rrowheads="1"/>
          </p:cNvSpPr>
          <p:nvPr>
            <p:ph type="title"/>
          </p:nvPr>
        </p:nvSpPr>
        <p:spPr>
          <a:noFill/>
        </p:spPr>
        <p:txBody>
          <a:bodyPr/>
          <a:lstStyle/>
          <a:p>
            <a:r>
              <a:rPr lang="en-US" sz="4000" dirty="0">
                <a:effectLst/>
              </a:rPr>
              <a:t>Summary and Discussion Insights</a:t>
            </a:r>
          </a:p>
        </p:txBody>
      </p:sp>
      <p:sp>
        <p:nvSpPr>
          <p:cNvPr id="107522" name="Rectangle 3"/>
          <p:cNvSpPr>
            <a:spLocks noGrp="1" noChangeArrowheads="1"/>
          </p:cNvSpPr>
          <p:nvPr>
            <p:ph idx="1"/>
          </p:nvPr>
        </p:nvSpPr>
        <p:spPr>
          <a:noFill/>
        </p:spPr>
        <p:txBody>
          <a:bodyPr/>
          <a:lstStyle/>
          <a:p>
            <a:pPr>
              <a:buClr>
                <a:schemeClr val="tx1"/>
              </a:buClr>
            </a:pPr>
            <a:endParaRPr lang="en-US" sz="2500" dirty="0">
              <a:effectLst/>
            </a:endParaRPr>
          </a:p>
          <a:p>
            <a:pPr>
              <a:buClr>
                <a:schemeClr val="tx1"/>
              </a:buClr>
            </a:pPr>
            <a:r>
              <a:rPr lang="en-US" sz="2500" dirty="0">
                <a:effectLst/>
              </a:rPr>
              <a:t>It is difficult to remove a recalcitrant Director, so choose wisely!</a:t>
            </a:r>
          </a:p>
          <a:p>
            <a:pPr>
              <a:buClr>
                <a:schemeClr val="tx1"/>
              </a:buClr>
            </a:pPr>
            <a:r>
              <a:rPr lang="en-US" sz="2500" dirty="0">
                <a:effectLst/>
              </a:rPr>
              <a:t>Interaction with the </a:t>
            </a:r>
            <a:r>
              <a:rPr lang="en-US" sz="2500" dirty="0" err="1">
                <a:effectLst/>
              </a:rPr>
              <a:t>BoD</a:t>
            </a:r>
            <a:r>
              <a:rPr lang="en-US" sz="2500" dirty="0">
                <a:effectLst/>
              </a:rPr>
              <a:t> should be continuous and should involve all members</a:t>
            </a:r>
          </a:p>
          <a:p>
            <a:pPr lvl="1">
              <a:buClr>
                <a:schemeClr val="tx1"/>
              </a:buClr>
            </a:pPr>
            <a:r>
              <a:rPr lang="en-US" sz="2500" dirty="0">
                <a:effectLst/>
              </a:rPr>
              <a:t>Learn and use each individual </a:t>
            </a:r>
            <a:r>
              <a:rPr lang="en-US" sz="2500" dirty="0" err="1">
                <a:effectLst/>
              </a:rPr>
              <a:t>BoD</a:t>
            </a:r>
            <a:r>
              <a:rPr lang="en-US" sz="2500" dirty="0">
                <a:effectLst/>
              </a:rPr>
              <a:t> member’s strengths</a:t>
            </a:r>
          </a:p>
          <a:p>
            <a:pPr lvl="1">
              <a:buClr>
                <a:schemeClr val="tx1"/>
              </a:buClr>
            </a:pPr>
            <a:r>
              <a:rPr lang="en-US" sz="2500" dirty="0">
                <a:effectLst/>
              </a:rPr>
              <a:t>Encourage </a:t>
            </a:r>
            <a:r>
              <a:rPr lang="en-US" sz="2500" dirty="0" err="1">
                <a:effectLst/>
              </a:rPr>
              <a:t>BoD</a:t>
            </a:r>
            <a:r>
              <a:rPr lang="en-US" sz="2500" dirty="0">
                <a:effectLst/>
              </a:rPr>
              <a:t> interaction without your presence</a:t>
            </a:r>
          </a:p>
          <a:p>
            <a:pPr lvl="1">
              <a:buClr>
                <a:schemeClr val="tx1"/>
              </a:buClr>
            </a:pPr>
            <a:r>
              <a:rPr lang="en-US" sz="2500" dirty="0">
                <a:effectLst/>
              </a:rPr>
              <a:t>Encourage </a:t>
            </a:r>
            <a:r>
              <a:rPr lang="en-US" sz="2500" dirty="0" err="1">
                <a:effectLst/>
              </a:rPr>
              <a:t>BoD</a:t>
            </a:r>
            <a:r>
              <a:rPr lang="en-US" sz="2500" dirty="0">
                <a:effectLst/>
              </a:rPr>
              <a:t> to challenge your decisions</a:t>
            </a:r>
          </a:p>
          <a:p>
            <a:pPr>
              <a:buClr>
                <a:schemeClr val="tx1"/>
              </a:buClr>
            </a:pPr>
            <a:r>
              <a:rPr lang="en-US" sz="2500" dirty="0">
                <a:effectLst/>
              </a:rPr>
              <a:t>CEO never uses the </a:t>
            </a:r>
            <a:r>
              <a:rPr lang="en-US" sz="2500" dirty="0" err="1">
                <a:effectLst/>
              </a:rPr>
              <a:t>BoD</a:t>
            </a:r>
            <a:r>
              <a:rPr lang="en-US" sz="2500" dirty="0">
                <a:effectLst/>
              </a:rPr>
              <a:t> as an excuse for doing (or, not doing) something</a:t>
            </a:r>
          </a:p>
          <a:p>
            <a:pPr>
              <a:buClr>
                <a:schemeClr val="tx1"/>
              </a:buClr>
            </a:pPr>
            <a:r>
              <a:rPr lang="en-US" sz="2500" dirty="0">
                <a:effectLst/>
              </a:rPr>
              <a:t>Deal with problems immediately; don’t let them fester</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ext Box 2"/>
          <p:cNvSpPr txBox="1">
            <a:spLocks noChangeArrowheads="1"/>
          </p:cNvSpPr>
          <p:nvPr/>
        </p:nvSpPr>
        <p:spPr bwMode="auto">
          <a:xfrm>
            <a:off x="1600200" y="2133600"/>
            <a:ext cx="6019800" cy="457200"/>
          </a:xfrm>
          <a:prstGeom prst="rect">
            <a:avLst/>
          </a:prstGeom>
          <a:noFill/>
          <a:ln w="9525">
            <a:noFill/>
            <a:miter lim="800000"/>
            <a:headEnd/>
            <a:tailEnd/>
          </a:ln>
        </p:spPr>
        <p:txBody>
          <a:bodyPr>
            <a:spAutoFit/>
          </a:bodyPr>
          <a:lstStyle/>
          <a:p>
            <a:pPr eaLnBrk="0" hangingPunct="0">
              <a:spcBef>
                <a:spcPct val="50000"/>
              </a:spcBef>
            </a:pPr>
            <a:endParaRPr lang="en-US" sz="2400">
              <a:latin typeface="Times"/>
            </a:endParaRPr>
          </a:p>
        </p:txBody>
      </p:sp>
      <p:sp>
        <p:nvSpPr>
          <p:cNvPr id="108546" name="Rectangle 3"/>
          <p:cNvSpPr>
            <a:spLocks noGrp="1" noRot="1" noChangeArrowheads="1"/>
          </p:cNvSpPr>
          <p:nvPr>
            <p:ph type="title"/>
          </p:nvPr>
        </p:nvSpPr>
        <p:spPr>
          <a:noFill/>
        </p:spPr>
        <p:txBody>
          <a:bodyPr/>
          <a:lstStyle/>
          <a:p>
            <a:r>
              <a:rPr lang="en-US" sz="4000" dirty="0">
                <a:effectLst/>
              </a:rPr>
              <a:t>Summary and Discussion Insight</a:t>
            </a:r>
          </a:p>
        </p:txBody>
      </p:sp>
      <p:sp>
        <p:nvSpPr>
          <p:cNvPr id="108547" name="Rectangle 4"/>
          <p:cNvSpPr>
            <a:spLocks noGrp="1" noChangeArrowheads="1"/>
          </p:cNvSpPr>
          <p:nvPr>
            <p:ph idx="1"/>
          </p:nvPr>
        </p:nvSpPr>
        <p:spPr>
          <a:noFill/>
        </p:spPr>
        <p:txBody>
          <a:bodyPr/>
          <a:lstStyle/>
          <a:p>
            <a:pPr>
              <a:buClr>
                <a:schemeClr val="tx1"/>
              </a:buClr>
            </a:pPr>
            <a:endParaRPr lang="en-US" sz="2800" dirty="0">
              <a:effectLst/>
            </a:endParaRPr>
          </a:p>
          <a:p>
            <a:pPr>
              <a:buClr>
                <a:schemeClr val="tx1"/>
              </a:buClr>
            </a:pPr>
            <a:r>
              <a:rPr lang="en-US" sz="2800" dirty="0">
                <a:effectLst/>
              </a:rPr>
              <a:t>The board is a strategic asset</a:t>
            </a:r>
          </a:p>
          <a:p>
            <a:pPr>
              <a:buClr>
                <a:schemeClr val="tx1"/>
              </a:buClr>
            </a:pPr>
            <a:r>
              <a:rPr lang="en-US" sz="2800" dirty="0">
                <a:effectLst/>
              </a:rPr>
              <a:t>The board is a year-round team member not a once a month “seagull”</a:t>
            </a:r>
          </a:p>
          <a:p>
            <a:pPr>
              <a:buClr>
                <a:schemeClr val="tx1"/>
              </a:buClr>
            </a:pPr>
            <a:r>
              <a:rPr lang="en-US" sz="2800" dirty="0">
                <a:effectLst/>
              </a:rPr>
              <a:t>The CEO is held accountable for how effectively the team performs, including the board team</a:t>
            </a:r>
          </a:p>
          <a:p>
            <a:pPr>
              <a:buClr>
                <a:schemeClr val="tx1"/>
              </a:buClr>
            </a:pPr>
            <a:r>
              <a:rPr lang="en-US" sz="2800" dirty="0">
                <a:effectLst/>
              </a:rPr>
              <a:t>Planning, culture, and team concepts apply to the board as well as the rest of the company</a:t>
            </a:r>
          </a:p>
          <a:p>
            <a:pPr>
              <a:buClr>
                <a:schemeClr val="tx1"/>
              </a:buClr>
            </a:pPr>
            <a:r>
              <a:rPr lang="en-US" sz="2800" dirty="0">
                <a:effectLst/>
              </a:rPr>
              <a:t>The board’s composition will/should change over time</a:t>
            </a:r>
          </a:p>
          <a:p>
            <a:pPr>
              <a:buClr>
                <a:schemeClr val="tx1"/>
              </a:buClr>
            </a:pPr>
            <a:r>
              <a:rPr lang="en-US" sz="2800" dirty="0">
                <a:effectLst/>
              </a:rPr>
              <a:t>Can’t let a dysfunctional board interfere with the company’s progress</a:t>
            </a:r>
          </a:p>
          <a:p>
            <a:pPr>
              <a:buClr>
                <a:schemeClr val="tx1"/>
              </a:buClr>
            </a:pPr>
            <a:r>
              <a:rPr lang="en-US" sz="2800" dirty="0">
                <a:effectLst/>
              </a:rPr>
              <a:t>What are your other take-aways?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ChangeArrowheads="1"/>
          </p:cNvSpPr>
          <p:nvPr/>
        </p:nvSpPr>
        <p:spPr bwMode="auto">
          <a:xfrm>
            <a:off x="331788" y="5314950"/>
            <a:ext cx="2895600" cy="366713"/>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r>
              <a:rPr lang="en-US" altLang="en-US" b="1">
                <a:solidFill>
                  <a:srgbClr val="FFFFFF"/>
                </a:solidFill>
              </a:rPr>
              <a:t>START UP</a:t>
            </a:r>
          </a:p>
        </p:txBody>
      </p:sp>
      <p:sp>
        <p:nvSpPr>
          <p:cNvPr id="21506" name="Rectangle 3"/>
          <p:cNvSpPr>
            <a:spLocks noChangeArrowheads="1"/>
          </p:cNvSpPr>
          <p:nvPr/>
        </p:nvSpPr>
        <p:spPr bwMode="auto">
          <a:xfrm>
            <a:off x="331788" y="4400550"/>
            <a:ext cx="2895600" cy="366713"/>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r>
              <a:rPr lang="en-US" altLang="en-US" b="1">
                <a:solidFill>
                  <a:srgbClr val="FFFFFF"/>
                </a:solidFill>
              </a:rPr>
              <a:t>INITIAL GROWTH</a:t>
            </a:r>
          </a:p>
        </p:txBody>
      </p:sp>
      <p:sp>
        <p:nvSpPr>
          <p:cNvPr id="21507" name="Rectangle 4"/>
          <p:cNvSpPr>
            <a:spLocks noChangeArrowheads="1"/>
          </p:cNvSpPr>
          <p:nvPr/>
        </p:nvSpPr>
        <p:spPr bwMode="auto">
          <a:xfrm>
            <a:off x="331788" y="3105150"/>
            <a:ext cx="2895600" cy="366713"/>
          </a:xfrm>
          <a:prstGeom prst="rect">
            <a:avLst/>
          </a:prstGeom>
          <a:solidFill>
            <a:srgbClr val="006666"/>
          </a:solidFill>
          <a:ln w="9525">
            <a:noFill/>
            <a:miter lim="800000"/>
            <a:headEnd/>
            <a:tailEnd/>
          </a:ln>
        </p:spPr>
        <p:txBody>
          <a:bodyPr lIns="92075" tIns="46038" rIns="92075" bIns="46038">
            <a:spAutoFit/>
          </a:bodyPr>
          <a:lstStyle/>
          <a:p>
            <a:pPr eaLnBrk="0" hangingPunct="0">
              <a:spcBef>
                <a:spcPct val="50000"/>
              </a:spcBef>
            </a:pPr>
            <a:r>
              <a:rPr lang="en-US" altLang="en-US" b="1">
                <a:solidFill>
                  <a:srgbClr val="FFFFFF"/>
                </a:solidFill>
              </a:rPr>
              <a:t>RAPID GROWTH</a:t>
            </a:r>
          </a:p>
        </p:txBody>
      </p:sp>
      <p:sp>
        <p:nvSpPr>
          <p:cNvPr id="32773" name="Rectangle 5"/>
          <p:cNvSpPr>
            <a:spLocks noChangeArrowheads="1"/>
          </p:cNvSpPr>
          <p:nvPr/>
        </p:nvSpPr>
        <p:spPr bwMode="auto">
          <a:xfrm>
            <a:off x="331788" y="1854200"/>
            <a:ext cx="2895600" cy="641350"/>
          </a:xfrm>
          <a:prstGeom prst="rect">
            <a:avLst/>
          </a:prstGeom>
          <a:solidFill>
            <a:srgbClr val="006666"/>
          </a:solidFill>
          <a:ln w="9525">
            <a:noFill/>
            <a:miter lim="800000"/>
            <a:headEnd/>
            <a:tailEnd/>
          </a:ln>
          <a:effectLst/>
        </p:spPr>
        <p:txBody>
          <a:bodyPr lIns="92075" tIns="46038" rIns="92075" bIns="46038">
            <a:spAutoFit/>
          </a:bodyPr>
          <a:lstStyle/>
          <a:p>
            <a:pPr eaLnBrk="0" hangingPunct="0">
              <a:spcBef>
                <a:spcPct val="50000"/>
              </a:spcBef>
              <a:defRPr/>
            </a:pPr>
            <a:r>
              <a:rPr lang="en-US" altLang="en-US" b="1">
                <a:solidFill>
                  <a:schemeClr val="tx2"/>
                </a:solidFill>
                <a:effectLst>
                  <a:outerShdw blurRad="38100" dist="38100" dir="2700000" algn="tl">
                    <a:srgbClr val="000000"/>
                  </a:outerShdw>
                </a:effectLst>
              </a:rPr>
              <a:t>CONTINUOUS GROWTH</a:t>
            </a:r>
          </a:p>
        </p:txBody>
      </p:sp>
      <p:sp>
        <p:nvSpPr>
          <p:cNvPr id="21509" name="Line 6"/>
          <p:cNvSpPr>
            <a:spLocks noChangeShapeType="1"/>
          </p:cNvSpPr>
          <p:nvPr/>
        </p:nvSpPr>
        <p:spPr bwMode="auto">
          <a:xfrm>
            <a:off x="350838" y="531495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1510" name="Line 7"/>
          <p:cNvSpPr>
            <a:spLocks noChangeShapeType="1"/>
          </p:cNvSpPr>
          <p:nvPr/>
        </p:nvSpPr>
        <p:spPr bwMode="auto">
          <a:xfrm>
            <a:off x="350838" y="440055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1511" name="Line 8"/>
          <p:cNvSpPr>
            <a:spLocks noChangeShapeType="1"/>
          </p:cNvSpPr>
          <p:nvPr/>
        </p:nvSpPr>
        <p:spPr bwMode="auto">
          <a:xfrm>
            <a:off x="331788" y="310515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1512" name="Rectangle 9"/>
          <p:cNvSpPr>
            <a:spLocks noChangeArrowheads="1"/>
          </p:cNvSpPr>
          <p:nvPr/>
        </p:nvSpPr>
        <p:spPr bwMode="auto">
          <a:xfrm>
            <a:off x="5649913" y="1636713"/>
            <a:ext cx="2673350" cy="1155700"/>
          </a:xfrm>
          <a:prstGeom prst="rect">
            <a:avLst/>
          </a:prstGeom>
          <a:noFill/>
          <a:ln w="9525">
            <a:noFill/>
            <a:miter lim="800000"/>
            <a:headEnd/>
            <a:tailEnd/>
          </a:ln>
        </p:spPr>
        <p:txBody>
          <a:bodyPr wrap="none" lIns="92075" tIns="46038" rIns="92075" bIns="46038">
            <a:spAutoFit/>
          </a:bodyPr>
          <a:lstStyle/>
          <a:p>
            <a:pPr eaLnBrk="0" hangingPunct="0"/>
            <a:r>
              <a:rPr lang="en-US" altLang="en-US" sz="1400" b="1"/>
              <a:t>• Jump to the next curve</a:t>
            </a:r>
          </a:p>
          <a:p>
            <a:pPr eaLnBrk="0" hangingPunct="0"/>
            <a:r>
              <a:rPr lang="en-US" altLang="en-US" sz="1400" b="1"/>
              <a:t>• New growth strategy</a:t>
            </a:r>
          </a:p>
          <a:p>
            <a:pPr eaLnBrk="0" hangingPunct="0"/>
            <a:r>
              <a:rPr lang="en-US" altLang="en-US" sz="1400" b="1"/>
              <a:t>• Expand to new markets/niches</a:t>
            </a:r>
          </a:p>
          <a:p>
            <a:pPr eaLnBrk="0" hangingPunct="0"/>
            <a:r>
              <a:rPr lang="en-US" altLang="en-US" sz="1400" b="1"/>
              <a:t>• Add products and services</a:t>
            </a:r>
          </a:p>
          <a:p>
            <a:pPr eaLnBrk="0" hangingPunct="0"/>
            <a:r>
              <a:rPr lang="en-US" altLang="en-US" sz="1400" b="1"/>
              <a:t>• Re-invent operations</a:t>
            </a:r>
          </a:p>
        </p:txBody>
      </p:sp>
      <p:sp>
        <p:nvSpPr>
          <p:cNvPr id="21513" name="Rectangle 10"/>
          <p:cNvSpPr>
            <a:spLocks noChangeArrowheads="1"/>
          </p:cNvSpPr>
          <p:nvPr/>
        </p:nvSpPr>
        <p:spPr bwMode="auto">
          <a:xfrm>
            <a:off x="5059363" y="3116263"/>
            <a:ext cx="3025775" cy="942975"/>
          </a:xfrm>
          <a:prstGeom prst="rect">
            <a:avLst/>
          </a:prstGeom>
          <a:noFill/>
          <a:ln w="9525">
            <a:noFill/>
            <a:miter lim="800000"/>
            <a:headEnd/>
            <a:tailEnd/>
          </a:ln>
        </p:spPr>
        <p:txBody>
          <a:bodyPr wrap="none" lIns="92075" tIns="46038" rIns="92075" bIns="46038">
            <a:spAutoFit/>
          </a:bodyPr>
          <a:lstStyle/>
          <a:p>
            <a:pPr eaLnBrk="0" hangingPunct="0"/>
            <a:r>
              <a:rPr lang="en-US" altLang="en-US" sz="1400" b="1"/>
              <a:t>• Become market leader in your niche</a:t>
            </a:r>
          </a:p>
          <a:p>
            <a:pPr eaLnBrk="0" hangingPunct="0"/>
            <a:r>
              <a:rPr lang="en-US" altLang="en-US" sz="1400" b="1"/>
              <a:t>• Ward off competitors</a:t>
            </a:r>
          </a:p>
          <a:p>
            <a:pPr eaLnBrk="0" hangingPunct="0"/>
            <a:r>
              <a:rPr lang="en-US" altLang="en-US" sz="1400" b="1"/>
              <a:t>• Build management team</a:t>
            </a:r>
          </a:p>
          <a:p>
            <a:pPr eaLnBrk="0" hangingPunct="0"/>
            <a:r>
              <a:rPr lang="en-US" altLang="en-US" sz="1400" b="1"/>
              <a:t>• Hire and integrate more people</a:t>
            </a:r>
          </a:p>
        </p:txBody>
      </p:sp>
      <p:sp>
        <p:nvSpPr>
          <p:cNvPr id="21514" name="Rectangle 11"/>
          <p:cNvSpPr>
            <a:spLocks noChangeArrowheads="1"/>
          </p:cNvSpPr>
          <p:nvPr/>
        </p:nvSpPr>
        <p:spPr bwMode="auto">
          <a:xfrm>
            <a:off x="4797425" y="5373688"/>
            <a:ext cx="3867150" cy="730250"/>
          </a:xfrm>
          <a:prstGeom prst="rect">
            <a:avLst/>
          </a:prstGeom>
          <a:noFill/>
          <a:ln w="9525">
            <a:noFill/>
            <a:miter lim="800000"/>
            <a:headEnd/>
            <a:tailEnd/>
          </a:ln>
        </p:spPr>
        <p:txBody>
          <a:bodyPr lIns="92075" tIns="46038" rIns="92075" bIns="46038">
            <a:spAutoFit/>
          </a:bodyPr>
          <a:lstStyle/>
          <a:p>
            <a:pPr marL="228600" lvl="1" indent="-114300" defTabSz="228600" eaLnBrk="0" hangingPunct="0">
              <a:buClr>
                <a:srgbClr val="000000"/>
              </a:buClr>
              <a:buSzPct val="120000"/>
              <a:buFont typeface="CommonBullets"/>
              <a:buNone/>
            </a:pPr>
            <a:r>
              <a:rPr lang="en-US" altLang="en-US" sz="1400" b="1"/>
              <a:t>•	Figure out product and concept that customers want to buy</a:t>
            </a:r>
          </a:p>
          <a:p>
            <a:pPr defTabSz="228600" eaLnBrk="0" hangingPunct="0">
              <a:buClr>
                <a:srgbClr val="000000"/>
              </a:buClr>
              <a:buSzPct val="120000"/>
              <a:buFont typeface="CommonBullets"/>
              <a:buNone/>
            </a:pPr>
            <a:r>
              <a:rPr lang="en-US" altLang="en-US" sz="1400" b="1"/>
              <a:t>  •	Build relationships</a:t>
            </a:r>
          </a:p>
        </p:txBody>
      </p:sp>
      <p:sp>
        <p:nvSpPr>
          <p:cNvPr id="21515" name="Rectangle 12"/>
          <p:cNvSpPr>
            <a:spLocks noChangeArrowheads="1"/>
          </p:cNvSpPr>
          <p:nvPr/>
        </p:nvSpPr>
        <p:spPr bwMode="auto">
          <a:xfrm>
            <a:off x="4810125" y="4400550"/>
            <a:ext cx="3867150" cy="942975"/>
          </a:xfrm>
          <a:prstGeom prst="rect">
            <a:avLst/>
          </a:prstGeom>
          <a:noFill/>
          <a:ln w="9525">
            <a:noFill/>
            <a:miter lim="800000"/>
            <a:headEnd/>
            <a:tailEnd/>
          </a:ln>
        </p:spPr>
        <p:txBody>
          <a:bodyPr lIns="92075" tIns="46038" rIns="92075" bIns="46038">
            <a:spAutoFit/>
          </a:bodyPr>
          <a:lstStyle/>
          <a:p>
            <a:pPr marL="114300" lvl="1" defTabSz="228600" eaLnBrk="0" hangingPunct="0">
              <a:buClr>
                <a:srgbClr val="000000"/>
              </a:buClr>
              <a:buSzPct val="120000"/>
              <a:buFont typeface="CommonBullets"/>
              <a:buNone/>
            </a:pPr>
            <a:r>
              <a:rPr lang="en-US" altLang="en-US" sz="1400" b="1"/>
              <a:t>•	Launch differentiated product</a:t>
            </a:r>
          </a:p>
          <a:p>
            <a:pPr defTabSz="228600" eaLnBrk="0" hangingPunct="0">
              <a:buClr>
                <a:srgbClr val="000000"/>
              </a:buClr>
              <a:buSzPct val="120000"/>
              <a:buFont typeface="CommonBullets"/>
              <a:buNone/>
            </a:pPr>
            <a:r>
              <a:rPr lang="en-US" altLang="en-US" sz="1400" b="1"/>
              <a:t>  •	Capture market share</a:t>
            </a:r>
          </a:p>
          <a:p>
            <a:pPr defTabSz="228600" eaLnBrk="0" hangingPunct="0">
              <a:buClr>
                <a:srgbClr val="000000"/>
              </a:buClr>
              <a:buSzPct val="120000"/>
              <a:buFont typeface="CommonBullets"/>
              <a:buNone/>
            </a:pPr>
            <a:r>
              <a:rPr lang="en-US" altLang="en-US" sz="1400" b="1"/>
              <a:t>  • 	Grow revenues</a:t>
            </a:r>
          </a:p>
          <a:p>
            <a:pPr defTabSz="228600" eaLnBrk="0" hangingPunct="0">
              <a:buClr>
                <a:srgbClr val="000000"/>
              </a:buClr>
              <a:buSzPct val="120000"/>
              <a:buFont typeface="CommonBullets"/>
              <a:buNone/>
            </a:pPr>
            <a:endParaRPr lang="en-US" altLang="en-US" sz="1400" b="1"/>
          </a:p>
        </p:txBody>
      </p:sp>
      <p:sp>
        <p:nvSpPr>
          <p:cNvPr id="21516" name="Text Box 13"/>
          <p:cNvSpPr txBox="1">
            <a:spLocks noChangeArrowheads="1"/>
          </p:cNvSpPr>
          <p:nvPr/>
        </p:nvSpPr>
        <p:spPr bwMode="auto">
          <a:xfrm>
            <a:off x="1611313" y="4768850"/>
            <a:ext cx="23876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a:solidFill>
                  <a:srgbClr val="000000"/>
                </a:solidFill>
              </a:rPr>
              <a:t>Drive Sales</a:t>
            </a:r>
          </a:p>
        </p:txBody>
      </p:sp>
      <p:sp>
        <p:nvSpPr>
          <p:cNvPr id="21517" name="Text Box 14"/>
          <p:cNvSpPr txBox="1">
            <a:spLocks noChangeArrowheads="1"/>
          </p:cNvSpPr>
          <p:nvPr/>
        </p:nvSpPr>
        <p:spPr bwMode="auto">
          <a:xfrm>
            <a:off x="1611313" y="3473450"/>
            <a:ext cx="23876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a:solidFill>
                  <a:srgbClr val="000000"/>
                </a:solidFill>
              </a:rPr>
              <a:t>Lead the Market</a:t>
            </a:r>
          </a:p>
        </p:txBody>
      </p:sp>
      <p:sp>
        <p:nvSpPr>
          <p:cNvPr id="21518" name="Text Box 15"/>
          <p:cNvSpPr txBox="1">
            <a:spLocks noChangeArrowheads="1"/>
          </p:cNvSpPr>
          <p:nvPr/>
        </p:nvSpPr>
        <p:spPr bwMode="auto">
          <a:xfrm>
            <a:off x="1573213" y="2216150"/>
            <a:ext cx="24257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a:solidFill>
                  <a:srgbClr val="000000"/>
                </a:solidFill>
              </a:rPr>
              <a:t>Dominate the Industry</a:t>
            </a:r>
          </a:p>
        </p:txBody>
      </p:sp>
      <p:sp>
        <p:nvSpPr>
          <p:cNvPr id="21519" name="Rectangle 16"/>
          <p:cNvSpPr>
            <a:spLocks noGrp="1" noChangeArrowheads="1"/>
          </p:cNvSpPr>
          <p:nvPr>
            <p:ph type="title"/>
          </p:nvPr>
        </p:nvSpPr>
        <p:spPr>
          <a:noFill/>
        </p:spPr>
        <p:txBody>
          <a:bodyPr lIns="92075" tIns="46038" rIns="92075" bIns="46038" anchor="t"/>
          <a:lstStyle/>
          <a:p>
            <a:pPr>
              <a:lnSpc>
                <a:spcPct val="90000"/>
              </a:lnSpc>
            </a:pPr>
            <a:r>
              <a:rPr lang="en-US" altLang="en-US" sz="2800" dirty="0">
                <a:effectLst/>
              </a:rPr>
              <a:t>Stages of Growth: Company Goals</a:t>
            </a:r>
          </a:p>
        </p:txBody>
      </p:sp>
      <p:sp>
        <p:nvSpPr>
          <p:cNvPr id="2" name="Content Placeholder 1">
            <a:extLst>
              <a:ext uri="{FF2B5EF4-FFF2-40B4-BE49-F238E27FC236}">
                <a16:creationId xmlns:a16="http://schemas.microsoft.com/office/drawing/2014/main" id="{4AD5AC69-6A60-CFFD-7FD2-F1F395224882}"/>
              </a:ext>
            </a:extLst>
          </p:cNvPr>
          <p:cNvSpPr>
            <a:spLocks noGrp="1"/>
          </p:cNvSpPr>
          <p:nvPr>
            <p:ph idx="1"/>
          </p:nvPr>
        </p:nvSpPr>
        <p:spPr/>
        <p:txBody>
          <a:bodyPr/>
          <a:lstStyle/>
          <a:p>
            <a:endParaRPr lang="en-US" dirty="0"/>
          </a:p>
        </p:txBody>
      </p:sp>
      <p:sp>
        <p:nvSpPr>
          <p:cNvPr id="21520" name="Text Box 17"/>
          <p:cNvSpPr txBox="1">
            <a:spLocks noChangeArrowheads="1"/>
          </p:cNvSpPr>
          <p:nvPr/>
        </p:nvSpPr>
        <p:spPr bwMode="auto">
          <a:xfrm>
            <a:off x="1576388" y="5670550"/>
            <a:ext cx="2374900" cy="336550"/>
          </a:xfrm>
          <a:prstGeom prst="rect">
            <a:avLst/>
          </a:prstGeom>
          <a:solidFill>
            <a:srgbClr val="D6E8EE"/>
          </a:solidFill>
          <a:ln w="12700">
            <a:noFill/>
            <a:miter lim="800000"/>
            <a:headEnd type="none" w="sm" len="sm"/>
            <a:tailEnd type="none" w="sm" len="sm"/>
          </a:ln>
        </p:spPr>
        <p:txBody>
          <a:bodyPr>
            <a:spAutoFit/>
          </a:bodyPr>
          <a:lstStyle/>
          <a:p>
            <a:pPr eaLnBrk="0" hangingPunct="0">
              <a:spcBef>
                <a:spcPct val="50000"/>
              </a:spcBef>
            </a:pPr>
            <a:r>
              <a:rPr lang="en-US" altLang="en-US" sz="1600" b="1">
                <a:solidFill>
                  <a:srgbClr val="000000"/>
                </a:solidFill>
              </a:rPr>
              <a:t>Develop Product</a:t>
            </a:r>
          </a:p>
        </p:txBody>
      </p:sp>
      <p:sp>
        <p:nvSpPr>
          <p:cNvPr id="21521" name="Line 18"/>
          <p:cNvSpPr>
            <a:spLocks noChangeShapeType="1"/>
          </p:cNvSpPr>
          <p:nvPr/>
        </p:nvSpPr>
        <p:spPr bwMode="auto">
          <a:xfrm>
            <a:off x="331788" y="310515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1522" name="Freeform 19" descr="Turbulence image"/>
          <p:cNvSpPr>
            <a:spLocks/>
          </p:cNvSpPr>
          <p:nvPr/>
        </p:nvSpPr>
        <p:spPr bwMode="auto">
          <a:xfrm>
            <a:off x="1612900" y="57150"/>
            <a:ext cx="6026150" cy="5681663"/>
          </a:xfrm>
          <a:custGeom>
            <a:avLst/>
            <a:gdLst>
              <a:gd name="T0" fmla="*/ 0 w 3796"/>
              <a:gd name="T1" fmla="*/ 2147483647 h 3579"/>
              <a:gd name="T2" fmla="*/ 2147483647 w 3796"/>
              <a:gd name="T3" fmla="*/ 2147483647 h 3579"/>
              <a:gd name="T4" fmla="*/ 2147483647 w 3796"/>
              <a:gd name="T5" fmla="*/ 2147483647 h 3579"/>
              <a:gd name="T6" fmla="*/ 2147483647 w 3796"/>
              <a:gd name="T7" fmla="*/ 2147483647 h 3579"/>
              <a:gd name="T8" fmla="*/ 2147483647 w 3796"/>
              <a:gd name="T9" fmla="*/ 2147483647 h 3579"/>
              <a:gd name="T10" fmla="*/ 2147483647 w 3796"/>
              <a:gd name="T11" fmla="*/ 2147483647 h 3579"/>
              <a:gd name="T12" fmla="*/ 2147483647 w 3796"/>
              <a:gd name="T13" fmla="*/ 2147483647 h 3579"/>
              <a:gd name="T14" fmla="*/ 2147483647 w 3796"/>
              <a:gd name="T15" fmla="*/ 2147483647 h 3579"/>
              <a:gd name="T16" fmla="*/ 2147483647 w 3796"/>
              <a:gd name="T17" fmla="*/ 2147483647 h 3579"/>
              <a:gd name="T18" fmla="*/ 2147483647 w 3796"/>
              <a:gd name="T19" fmla="*/ 2147483647 h 3579"/>
              <a:gd name="T20" fmla="*/ 2147483647 w 3796"/>
              <a:gd name="T21" fmla="*/ 2147483647 h 3579"/>
              <a:gd name="T22" fmla="*/ 2147483647 w 3796"/>
              <a:gd name="T23" fmla="*/ 2147483647 h 3579"/>
              <a:gd name="T24" fmla="*/ 2147483647 w 3796"/>
              <a:gd name="T25" fmla="*/ 2147483647 h 3579"/>
              <a:gd name="T26" fmla="*/ 2147483647 w 3796"/>
              <a:gd name="T27" fmla="*/ 2147483647 h 3579"/>
              <a:gd name="T28" fmla="*/ 2147483647 w 3796"/>
              <a:gd name="T29" fmla="*/ 2147483647 h 3579"/>
              <a:gd name="T30" fmla="*/ 2147483647 w 3796"/>
              <a:gd name="T31" fmla="*/ 2147483647 h 3579"/>
              <a:gd name="T32" fmla="*/ 2147483647 w 3796"/>
              <a:gd name="T33" fmla="*/ 2147483647 h 3579"/>
              <a:gd name="T34" fmla="*/ 2147483647 w 3796"/>
              <a:gd name="T35" fmla="*/ 2147483647 h 3579"/>
              <a:gd name="T36" fmla="*/ 2147483647 w 3796"/>
              <a:gd name="T37" fmla="*/ 2147483647 h 3579"/>
              <a:gd name="T38" fmla="*/ 2147483647 w 3796"/>
              <a:gd name="T39" fmla="*/ 2147483647 h 3579"/>
              <a:gd name="T40" fmla="*/ 2147483647 w 3796"/>
              <a:gd name="T41" fmla="*/ 2147483647 h 3579"/>
              <a:gd name="T42" fmla="*/ 2147483647 w 3796"/>
              <a:gd name="T43" fmla="*/ 2147483647 h 3579"/>
              <a:gd name="T44" fmla="*/ 2147483647 w 3796"/>
              <a:gd name="T45" fmla="*/ 2147483647 h 3579"/>
              <a:gd name="T46" fmla="*/ 2147483647 w 3796"/>
              <a:gd name="T47" fmla="*/ 2147483647 h 3579"/>
              <a:gd name="T48" fmla="*/ 2147483647 w 3796"/>
              <a:gd name="T49" fmla="*/ 2147483647 h 3579"/>
              <a:gd name="T50" fmla="*/ 2147483647 w 3796"/>
              <a:gd name="T51" fmla="*/ 2147483647 h 3579"/>
              <a:gd name="T52" fmla="*/ 2147483647 w 3796"/>
              <a:gd name="T53" fmla="*/ 2147483647 h 3579"/>
              <a:gd name="T54" fmla="*/ 2147483647 w 3796"/>
              <a:gd name="T55" fmla="*/ 2147483647 h 3579"/>
              <a:gd name="T56" fmla="*/ 2147483647 w 3796"/>
              <a:gd name="T57" fmla="*/ 2147483647 h 3579"/>
              <a:gd name="T58" fmla="*/ 2147483647 w 3796"/>
              <a:gd name="T59" fmla="*/ 2147483647 h 3579"/>
              <a:gd name="T60" fmla="*/ 2147483647 w 3796"/>
              <a:gd name="T61" fmla="*/ 2147483647 h 3579"/>
              <a:gd name="T62" fmla="*/ 2147483647 w 3796"/>
              <a:gd name="T63" fmla="*/ 2147483647 h 3579"/>
              <a:gd name="T64" fmla="*/ 2147483647 w 3796"/>
              <a:gd name="T65" fmla="*/ 2147483647 h 3579"/>
              <a:gd name="T66" fmla="*/ 2147483647 w 3796"/>
              <a:gd name="T67" fmla="*/ 0 h 35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96"/>
              <a:gd name="T103" fmla="*/ 0 h 3579"/>
              <a:gd name="T104" fmla="*/ 3796 w 3796"/>
              <a:gd name="T105" fmla="*/ 3579 h 35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96" h="3579">
                <a:moveTo>
                  <a:pt x="0" y="3483"/>
                </a:moveTo>
                <a:cubicBezTo>
                  <a:pt x="43" y="3495"/>
                  <a:pt x="165" y="3549"/>
                  <a:pt x="256" y="3557"/>
                </a:cubicBezTo>
                <a:cubicBezTo>
                  <a:pt x="347" y="3565"/>
                  <a:pt x="426" y="3579"/>
                  <a:pt x="548" y="3529"/>
                </a:cubicBezTo>
                <a:cubicBezTo>
                  <a:pt x="670" y="3479"/>
                  <a:pt x="949" y="3316"/>
                  <a:pt x="987" y="3255"/>
                </a:cubicBezTo>
                <a:cubicBezTo>
                  <a:pt x="1025" y="3194"/>
                  <a:pt x="850" y="3170"/>
                  <a:pt x="777" y="3164"/>
                </a:cubicBezTo>
                <a:cubicBezTo>
                  <a:pt x="704" y="3158"/>
                  <a:pt x="540" y="3196"/>
                  <a:pt x="548" y="3219"/>
                </a:cubicBezTo>
                <a:cubicBezTo>
                  <a:pt x="556" y="3242"/>
                  <a:pt x="729" y="3307"/>
                  <a:pt x="823" y="3301"/>
                </a:cubicBezTo>
                <a:cubicBezTo>
                  <a:pt x="917" y="3295"/>
                  <a:pt x="1028" y="3243"/>
                  <a:pt x="1115" y="3182"/>
                </a:cubicBezTo>
                <a:cubicBezTo>
                  <a:pt x="1202" y="3121"/>
                  <a:pt x="1274" y="3025"/>
                  <a:pt x="1344" y="2935"/>
                </a:cubicBezTo>
                <a:cubicBezTo>
                  <a:pt x="1414" y="2845"/>
                  <a:pt x="1554" y="2710"/>
                  <a:pt x="1536" y="2643"/>
                </a:cubicBezTo>
                <a:cubicBezTo>
                  <a:pt x="1518" y="2576"/>
                  <a:pt x="1327" y="2545"/>
                  <a:pt x="1234" y="2533"/>
                </a:cubicBezTo>
                <a:cubicBezTo>
                  <a:pt x="1141" y="2521"/>
                  <a:pt x="1024" y="2544"/>
                  <a:pt x="978" y="2570"/>
                </a:cubicBezTo>
                <a:cubicBezTo>
                  <a:pt x="932" y="2596"/>
                  <a:pt x="902" y="2665"/>
                  <a:pt x="960" y="2688"/>
                </a:cubicBezTo>
                <a:cubicBezTo>
                  <a:pt x="1018" y="2711"/>
                  <a:pt x="1216" y="2755"/>
                  <a:pt x="1326" y="2706"/>
                </a:cubicBezTo>
                <a:cubicBezTo>
                  <a:pt x="1436" y="2657"/>
                  <a:pt x="1527" y="2518"/>
                  <a:pt x="1618" y="2396"/>
                </a:cubicBezTo>
                <a:cubicBezTo>
                  <a:pt x="1709" y="2274"/>
                  <a:pt x="1783" y="2068"/>
                  <a:pt x="1874" y="1975"/>
                </a:cubicBezTo>
                <a:cubicBezTo>
                  <a:pt x="1965" y="1882"/>
                  <a:pt x="2088" y="1894"/>
                  <a:pt x="2167" y="1838"/>
                </a:cubicBezTo>
                <a:cubicBezTo>
                  <a:pt x="2246" y="1782"/>
                  <a:pt x="2376" y="1693"/>
                  <a:pt x="2350" y="1637"/>
                </a:cubicBezTo>
                <a:cubicBezTo>
                  <a:pt x="2324" y="1581"/>
                  <a:pt x="2166" y="1514"/>
                  <a:pt x="2011" y="1499"/>
                </a:cubicBezTo>
                <a:cubicBezTo>
                  <a:pt x="1856" y="1484"/>
                  <a:pt x="1539" y="1515"/>
                  <a:pt x="1417" y="1546"/>
                </a:cubicBezTo>
                <a:cubicBezTo>
                  <a:pt x="1295" y="1577"/>
                  <a:pt x="1284" y="1645"/>
                  <a:pt x="1280" y="1683"/>
                </a:cubicBezTo>
                <a:cubicBezTo>
                  <a:pt x="1276" y="1721"/>
                  <a:pt x="1303" y="1759"/>
                  <a:pt x="1390" y="1774"/>
                </a:cubicBezTo>
                <a:cubicBezTo>
                  <a:pt x="1477" y="1789"/>
                  <a:pt x="1675" y="1792"/>
                  <a:pt x="1801" y="1774"/>
                </a:cubicBezTo>
                <a:cubicBezTo>
                  <a:pt x="1927" y="1756"/>
                  <a:pt x="2044" y="1743"/>
                  <a:pt x="2148" y="1664"/>
                </a:cubicBezTo>
                <a:cubicBezTo>
                  <a:pt x="2252" y="1585"/>
                  <a:pt x="2339" y="1430"/>
                  <a:pt x="2423" y="1299"/>
                </a:cubicBezTo>
                <a:cubicBezTo>
                  <a:pt x="2507" y="1168"/>
                  <a:pt x="2544" y="966"/>
                  <a:pt x="2651" y="878"/>
                </a:cubicBezTo>
                <a:cubicBezTo>
                  <a:pt x="2758" y="790"/>
                  <a:pt x="2915" y="806"/>
                  <a:pt x="3063" y="768"/>
                </a:cubicBezTo>
                <a:cubicBezTo>
                  <a:pt x="3211" y="730"/>
                  <a:pt x="3428" y="727"/>
                  <a:pt x="3538" y="649"/>
                </a:cubicBezTo>
                <a:cubicBezTo>
                  <a:pt x="3648" y="571"/>
                  <a:pt x="3796" y="389"/>
                  <a:pt x="3721" y="302"/>
                </a:cubicBezTo>
                <a:cubicBezTo>
                  <a:pt x="3646" y="215"/>
                  <a:pt x="3279" y="137"/>
                  <a:pt x="3090" y="128"/>
                </a:cubicBezTo>
                <a:cubicBezTo>
                  <a:pt x="2901" y="119"/>
                  <a:pt x="2668" y="201"/>
                  <a:pt x="2587" y="247"/>
                </a:cubicBezTo>
                <a:cubicBezTo>
                  <a:pt x="2506" y="293"/>
                  <a:pt x="2512" y="380"/>
                  <a:pt x="2606" y="403"/>
                </a:cubicBezTo>
                <a:cubicBezTo>
                  <a:pt x="2700" y="426"/>
                  <a:pt x="2979" y="451"/>
                  <a:pt x="3154" y="384"/>
                </a:cubicBezTo>
                <a:cubicBezTo>
                  <a:pt x="3329" y="317"/>
                  <a:pt x="3552" y="80"/>
                  <a:pt x="3657" y="0"/>
                </a:cubicBezTo>
              </a:path>
            </a:pathLst>
          </a:custGeom>
          <a:noFill/>
          <a:ln w="50800" cap="rnd">
            <a:solidFill>
              <a:srgbClr val="FF6600"/>
            </a:solidFill>
            <a:round/>
            <a:headEnd/>
            <a:tailEnd type="stealth" w="med" len="med"/>
          </a:ln>
        </p:spPr>
        <p:txBody>
          <a:bodyPr/>
          <a:lstStyle/>
          <a:p>
            <a:endParaRPr lang="en-US"/>
          </a:p>
        </p:txBody>
      </p:sp>
      <p:sp>
        <p:nvSpPr>
          <p:cNvPr id="21523" name="Rectangle 20" descr="Turbulence"/>
          <p:cNvSpPr>
            <a:spLocks noChangeArrowheads="1"/>
          </p:cNvSpPr>
          <p:nvPr/>
        </p:nvSpPr>
        <p:spPr bwMode="auto">
          <a:xfrm rot="-2280000">
            <a:off x="3922713" y="2849563"/>
            <a:ext cx="1274762" cy="274637"/>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21524" name="Rectangle 21" descr="Turbulence"/>
          <p:cNvSpPr>
            <a:spLocks noChangeArrowheads="1"/>
          </p:cNvSpPr>
          <p:nvPr/>
        </p:nvSpPr>
        <p:spPr bwMode="auto">
          <a:xfrm rot="-2280000">
            <a:off x="1960563" y="5121275"/>
            <a:ext cx="1274762" cy="274638"/>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21525" name="Rectangle 22" descr="Turbulence"/>
          <p:cNvSpPr>
            <a:spLocks noChangeArrowheads="1"/>
          </p:cNvSpPr>
          <p:nvPr/>
        </p:nvSpPr>
        <p:spPr bwMode="auto">
          <a:xfrm rot="-2280000">
            <a:off x="5249863" y="1084263"/>
            <a:ext cx="1295400" cy="274637"/>
          </a:xfrm>
          <a:prstGeom prst="rect">
            <a:avLst/>
          </a:prstGeom>
          <a:noFill/>
          <a:ln w="9525">
            <a:noFill/>
            <a:miter lim="800000"/>
            <a:headEnd/>
            <a:tailEnd/>
          </a:ln>
        </p:spPr>
        <p:txBody>
          <a:bodyPr lIns="92075" tIns="46038" rIns="92075" bIns="46038">
            <a:spAutoFit/>
          </a:bodyPr>
          <a:lstStyle/>
          <a:p>
            <a:pPr eaLnBrk="0" hangingPunct="0"/>
            <a:r>
              <a:rPr lang="en-US" sz="1200" b="1"/>
              <a:t>TURBULENCE</a:t>
            </a:r>
            <a:endParaRPr lang="en-US" sz="1600" b="1"/>
          </a:p>
        </p:txBody>
      </p:sp>
      <p:sp>
        <p:nvSpPr>
          <p:cNvPr id="21526" name="Rectangle 23" descr="Turbulence"/>
          <p:cNvSpPr>
            <a:spLocks noChangeArrowheads="1"/>
          </p:cNvSpPr>
          <p:nvPr/>
        </p:nvSpPr>
        <p:spPr bwMode="auto">
          <a:xfrm rot="-2280000">
            <a:off x="2968625" y="4243388"/>
            <a:ext cx="1274763" cy="274637"/>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rrowheads="1"/>
          </p:cNvSpPr>
          <p:nvPr>
            <p:ph type="title"/>
          </p:nvPr>
        </p:nvSpPr>
        <p:spPr>
          <a:noFill/>
        </p:spPr>
        <p:txBody>
          <a:bodyPr lIns="92075" tIns="46038" rIns="92075" bIns="46038" anchor="t"/>
          <a:lstStyle/>
          <a:p>
            <a:r>
              <a:rPr lang="en-US" sz="4000" dirty="0">
                <a:effectLst/>
              </a:rPr>
              <a:t>Evolution of the CEO</a:t>
            </a:r>
            <a:br>
              <a:rPr lang="en-US" sz="4000" dirty="0">
                <a:effectLst/>
              </a:rPr>
            </a:br>
            <a:r>
              <a:rPr lang="en-US" sz="4000" dirty="0">
                <a:effectLst/>
              </a:rPr>
              <a:t>and Team</a:t>
            </a:r>
          </a:p>
        </p:txBody>
      </p:sp>
      <p:sp>
        <p:nvSpPr>
          <p:cNvPr id="2" name="Content Placeholder 1">
            <a:extLst>
              <a:ext uri="{FF2B5EF4-FFF2-40B4-BE49-F238E27FC236}">
                <a16:creationId xmlns:a16="http://schemas.microsoft.com/office/drawing/2014/main" id="{092FAE2D-2504-122C-F363-23DCA8B020A5}"/>
              </a:ext>
            </a:extLst>
          </p:cNvPr>
          <p:cNvSpPr>
            <a:spLocks noGrp="1"/>
          </p:cNvSpPr>
          <p:nvPr>
            <p:ph idx="1"/>
          </p:nvPr>
        </p:nvSpPr>
        <p:spPr/>
        <p:txBody>
          <a:bodyPr/>
          <a:lstStyle/>
          <a:p>
            <a:endParaRPr lang="en-US" dirty="0"/>
          </a:p>
        </p:txBody>
      </p:sp>
      <p:sp>
        <p:nvSpPr>
          <p:cNvPr id="23554" name="Rectangle 3"/>
          <p:cNvSpPr>
            <a:spLocks noChangeArrowheads="1"/>
          </p:cNvSpPr>
          <p:nvPr/>
        </p:nvSpPr>
        <p:spPr bwMode="auto">
          <a:xfrm>
            <a:off x="542925" y="5270500"/>
            <a:ext cx="2895600" cy="677863"/>
          </a:xfrm>
          <a:prstGeom prst="rect">
            <a:avLst/>
          </a:prstGeom>
          <a:solidFill>
            <a:srgbClr val="006666"/>
          </a:solidFill>
          <a:ln w="9525">
            <a:solidFill>
              <a:srgbClr val="FF6600"/>
            </a:solidFill>
            <a:miter lim="800000"/>
            <a:headEnd/>
            <a:tailEnd/>
          </a:ln>
        </p:spPr>
        <p:txBody>
          <a:bodyPr lIns="92075" tIns="46038" rIns="92075" bIns="46038">
            <a:spAutoFit/>
          </a:bodyPr>
          <a:lstStyle/>
          <a:p>
            <a:pPr eaLnBrk="0" hangingPunct="0">
              <a:lnSpc>
                <a:spcPct val="80000"/>
              </a:lnSpc>
              <a:spcBef>
                <a:spcPct val="50000"/>
              </a:spcBef>
            </a:pPr>
            <a:r>
              <a:rPr lang="en-US" b="1">
                <a:solidFill>
                  <a:srgbClr val="FFFFFF"/>
                </a:solidFill>
              </a:rPr>
              <a:t>START UP</a:t>
            </a:r>
          </a:p>
          <a:p>
            <a:pPr eaLnBrk="0" hangingPunct="0">
              <a:lnSpc>
                <a:spcPct val="80000"/>
              </a:lnSpc>
              <a:spcBef>
                <a:spcPct val="50000"/>
              </a:spcBef>
            </a:pPr>
            <a:r>
              <a:rPr lang="en-US" b="1">
                <a:solidFill>
                  <a:srgbClr val="FFFFFF"/>
                </a:solidFill>
              </a:rPr>
              <a:t>Develop Product</a:t>
            </a:r>
          </a:p>
        </p:txBody>
      </p:sp>
      <p:sp>
        <p:nvSpPr>
          <p:cNvPr id="23555" name="Rectangle 4"/>
          <p:cNvSpPr>
            <a:spLocks noChangeArrowheads="1"/>
          </p:cNvSpPr>
          <p:nvPr/>
        </p:nvSpPr>
        <p:spPr bwMode="auto">
          <a:xfrm>
            <a:off x="542925" y="4330700"/>
            <a:ext cx="2895600" cy="677863"/>
          </a:xfrm>
          <a:prstGeom prst="rect">
            <a:avLst/>
          </a:prstGeom>
          <a:solidFill>
            <a:srgbClr val="006666"/>
          </a:solidFill>
          <a:ln w="9525">
            <a:solidFill>
              <a:srgbClr val="FF6600"/>
            </a:solidFill>
            <a:miter lim="800000"/>
            <a:headEnd/>
            <a:tailEnd/>
          </a:ln>
        </p:spPr>
        <p:txBody>
          <a:bodyPr lIns="92075" tIns="46038" rIns="92075" bIns="46038">
            <a:spAutoFit/>
          </a:bodyPr>
          <a:lstStyle/>
          <a:p>
            <a:pPr eaLnBrk="0" hangingPunct="0">
              <a:lnSpc>
                <a:spcPct val="80000"/>
              </a:lnSpc>
              <a:spcBef>
                <a:spcPct val="50000"/>
              </a:spcBef>
            </a:pPr>
            <a:r>
              <a:rPr lang="en-US" b="1">
                <a:solidFill>
                  <a:srgbClr val="FFFFFF"/>
                </a:solidFill>
              </a:rPr>
              <a:t>INITIAL GROWTH</a:t>
            </a:r>
          </a:p>
          <a:p>
            <a:pPr eaLnBrk="0" hangingPunct="0">
              <a:lnSpc>
                <a:spcPct val="80000"/>
              </a:lnSpc>
              <a:spcBef>
                <a:spcPct val="50000"/>
              </a:spcBef>
            </a:pPr>
            <a:r>
              <a:rPr lang="en-US" b="1">
                <a:solidFill>
                  <a:srgbClr val="FFFFFF"/>
                </a:solidFill>
              </a:rPr>
              <a:t>Drive Sales</a:t>
            </a:r>
          </a:p>
        </p:txBody>
      </p:sp>
      <p:sp>
        <p:nvSpPr>
          <p:cNvPr id="23556" name="Rectangle 5"/>
          <p:cNvSpPr>
            <a:spLocks noChangeArrowheads="1"/>
          </p:cNvSpPr>
          <p:nvPr/>
        </p:nvSpPr>
        <p:spPr bwMode="auto">
          <a:xfrm>
            <a:off x="517525" y="3048000"/>
            <a:ext cx="2895600" cy="677863"/>
          </a:xfrm>
          <a:prstGeom prst="rect">
            <a:avLst/>
          </a:prstGeom>
          <a:solidFill>
            <a:srgbClr val="006666"/>
          </a:solidFill>
          <a:ln w="9525">
            <a:solidFill>
              <a:srgbClr val="FF6600"/>
            </a:solidFill>
            <a:miter lim="800000"/>
            <a:headEnd/>
            <a:tailEnd/>
          </a:ln>
        </p:spPr>
        <p:txBody>
          <a:bodyPr lIns="92075" tIns="46038" rIns="92075" bIns="46038">
            <a:spAutoFit/>
          </a:bodyPr>
          <a:lstStyle/>
          <a:p>
            <a:pPr eaLnBrk="0" hangingPunct="0">
              <a:lnSpc>
                <a:spcPct val="80000"/>
              </a:lnSpc>
              <a:spcBef>
                <a:spcPct val="50000"/>
              </a:spcBef>
            </a:pPr>
            <a:r>
              <a:rPr lang="en-US" b="1">
                <a:solidFill>
                  <a:srgbClr val="FFFFFF"/>
                </a:solidFill>
              </a:rPr>
              <a:t>RAPID GROWTH</a:t>
            </a:r>
          </a:p>
          <a:p>
            <a:pPr eaLnBrk="0" hangingPunct="0">
              <a:lnSpc>
                <a:spcPct val="80000"/>
              </a:lnSpc>
              <a:spcBef>
                <a:spcPct val="50000"/>
              </a:spcBef>
            </a:pPr>
            <a:r>
              <a:rPr lang="en-US" b="1">
                <a:solidFill>
                  <a:srgbClr val="FFFFFF"/>
                </a:solidFill>
              </a:rPr>
              <a:t>Lead the Market</a:t>
            </a:r>
          </a:p>
        </p:txBody>
      </p:sp>
      <p:sp>
        <p:nvSpPr>
          <p:cNvPr id="23557" name="Rectangle 6"/>
          <p:cNvSpPr>
            <a:spLocks noChangeArrowheads="1"/>
          </p:cNvSpPr>
          <p:nvPr/>
        </p:nvSpPr>
        <p:spPr bwMode="auto">
          <a:xfrm>
            <a:off x="517525" y="1797050"/>
            <a:ext cx="2895600" cy="896938"/>
          </a:xfrm>
          <a:prstGeom prst="rect">
            <a:avLst/>
          </a:prstGeom>
          <a:solidFill>
            <a:srgbClr val="006666"/>
          </a:solidFill>
          <a:ln w="9525">
            <a:solidFill>
              <a:srgbClr val="FF6600"/>
            </a:solidFill>
            <a:miter lim="800000"/>
            <a:headEnd/>
            <a:tailEnd/>
          </a:ln>
        </p:spPr>
        <p:txBody>
          <a:bodyPr lIns="92075" tIns="46038" rIns="92075" bIns="46038">
            <a:spAutoFit/>
          </a:bodyPr>
          <a:lstStyle/>
          <a:p>
            <a:pPr eaLnBrk="0" hangingPunct="0">
              <a:lnSpc>
                <a:spcPct val="80000"/>
              </a:lnSpc>
              <a:spcBef>
                <a:spcPct val="50000"/>
              </a:spcBef>
            </a:pPr>
            <a:r>
              <a:rPr lang="en-US" b="1">
                <a:solidFill>
                  <a:srgbClr val="FFFFFF"/>
                </a:solidFill>
              </a:rPr>
              <a:t>CONTINUOUS GROWTH</a:t>
            </a:r>
          </a:p>
          <a:p>
            <a:pPr eaLnBrk="0" hangingPunct="0">
              <a:lnSpc>
                <a:spcPct val="80000"/>
              </a:lnSpc>
              <a:spcBef>
                <a:spcPct val="50000"/>
              </a:spcBef>
            </a:pPr>
            <a:r>
              <a:rPr lang="en-US" b="1">
                <a:solidFill>
                  <a:srgbClr val="FFFFFF"/>
                </a:solidFill>
              </a:rPr>
              <a:t>Dominate the Industry</a:t>
            </a:r>
          </a:p>
        </p:txBody>
      </p:sp>
      <p:sp>
        <p:nvSpPr>
          <p:cNvPr id="23558" name="Line 7"/>
          <p:cNvSpPr>
            <a:spLocks noChangeShapeType="1"/>
          </p:cNvSpPr>
          <p:nvPr/>
        </p:nvSpPr>
        <p:spPr bwMode="auto">
          <a:xfrm>
            <a:off x="536575" y="52578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3559" name="Line 8"/>
          <p:cNvSpPr>
            <a:spLocks noChangeShapeType="1"/>
          </p:cNvSpPr>
          <p:nvPr/>
        </p:nvSpPr>
        <p:spPr bwMode="auto">
          <a:xfrm>
            <a:off x="536575" y="43434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3560" name="Line 9"/>
          <p:cNvSpPr>
            <a:spLocks noChangeShapeType="1"/>
          </p:cNvSpPr>
          <p:nvPr/>
        </p:nvSpPr>
        <p:spPr bwMode="auto">
          <a:xfrm>
            <a:off x="517525" y="30480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3561" name="Rectangle 10"/>
          <p:cNvSpPr>
            <a:spLocks noChangeArrowheads="1"/>
          </p:cNvSpPr>
          <p:nvPr/>
        </p:nvSpPr>
        <p:spPr bwMode="auto">
          <a:xfrm>
            <a:off x="6711950" y="1531938"/>
            <a:ext cx="2247900" cy="1190625"/>
          </a:xfrm>
          <a:prstGeom prst="rect">
            <a:avLst/>
          </a:prstGeom>
          <a:noFill/>
          <a:ln w="9525">
            <a:noFill/>
            <a:miter lim="800000"/>
            <a:headEnd/>
            <a:tailEnd/>
          </a:ln>
        </p:spPr>
        <p:txBody>
          <a:bodyPr wrap="none" lIns="92075" tIns="46038" rIns="92075" bIns="46038">
            <a:spAutoFit/>
          </a:bodyPr>
          <a:lstStyle/>
          <a:p>
            <a:pPr eaLnBrk="0" hangingPunct="0"/>
            <a:r>
              <a:rPr lang="en-US" b="1"/>
              <a:t>Strategic Innovator</a:t>
            </a:r>
          </a:p>
          <a:p>
            <a:pPr eaLnBrk="0" hangingPunct="0"/>
            <a:r>
              <a:rPr lang="en-US" b="1"/>
              <a:t>Change Catalyst</a:t>
            </a:r>
          </a:p>
          <a:p>
            <a:pPr eaLnBrk="0" hangingPunct="0"/>
            <a:r>
              <a:rPr lang="en-US" b="1"/>
              <a:t>Organization Builder</a:t>
            </a:r>
          </a:p>
          <a:p>
            <a:pPr eaLnBrk="0" hangingPunct="0"/>
            <a:r>
              <a:rPr lang="en-US" b="1"/>
              <a:t>Chief of Culture</a:t>
            </a:r>
          </a:p>
        </p:txBody>
      </p:sp>
      <p:sp>
        <p:nvSpPr>
          <p:cNvPr id="23562" name="Rectangle 11"/>
          <p:cNvSpPr>
            <a:spLocks noChangeArrowheads="1"/>
          </p:cNvSpPr>
          <p:nvPr/>
        </p:nvSpPr>
        <p:spPr bwMode="auto">
          <a:xfrm>
            <a:off x="6502400" y="3084513"/>
            <a:ext cx="1652588" cy="1190625"/>
          </a:xfrm>
          <a:prstGeom prst="rect">
            <a:avLst/>
          </a:prstGeom>
          <a:noFill/>
          <a:ln w="9525">
            <a:noFill/>
            <a:miter lim="800000"/>
            <a:headEnd/>
            <a:tailEnd/>
          </a:ln>
        </p:spPr>
        <p:txBody>
          <a:bodyPr wrap="none" lIns="92075" tIns="46038" rIns="92075" bIns="46038">
            <a:spAutoFit/>
          </a:bodyPr>
          <a:lstStyle/>
          <a:p>
            <a:pPr eaLnBrk="0" hangingPunct="0"/>
            <a:r>
              <a:rPr lang="en-US" b="1"/>
              <a:t>Team Builder</a:t>
            </a:r>
          </a:p>
          <a:p>
            <a:pPr eaLnBrk="0" hangingPunct="0"/>
            <a:r>
              <a:rPr lang="en-US" b="1"/>
              <a:t>Coach</a:t>
            </a:r>
          </a:p>
          <a:p>
            <a:pPr eaLnBrk="0" hangingPunct="0"/>
            <a:r>
              <a:rPr lang="en-US" b="1"/>
              <a:t>Planner</a:t>
            </a:r>
          </a:p>
          <a:p>
            <a:pPr eaLnBrk="0" hangingPunct="0"/>
            <a:r>
              <a:rPr lang="en-US" b="1"/>
              <a:t>Communicator</a:t>
            </a:r>
          </a:p>
        </p:txBody>
      </p:sp>
      <p:sp>
        <p:nvSpPr>
          <p:cNvPr id="23563" name="Rectangle 12"/>
          <p:cNvSpPr>
            <a:spLocks noChangeArrowheads="1"/>
          </p:cNvSpPr>
          <p:nvPr/>
        </p:nvSpPr>
        <p:spPr bwMode="auto">
          <a:xfrm>
            <a:off x="5454650" y="4322763"/>
            <a:ext cx="1717675" cy="641350"/>
          </a:xfrm>
          <a:prstGeom prst="rect">
            <a:avLst/>
          </a:prstGeom>
          <a:noFill/>
          <a:ln w="9525">
            <a:noFill/>
            <a:miter lim="800000"/>
            <a:headEnd/>
            <a:tailEnd/>
          </a:ln>
        </p:spPr>
        <p:txBody>
          <a:bodyPr wrap="none" lIns="92075" tIns="46038" rIns="92075" bIns="46038">
            <a:spAutoFit/>
          </a:bodyPr>
          <a:lstStyle/>
          <a:p>
            <a:pPr eaLnBrk="0" hangingPunct="0"/>
            <a:r>
              <a:rPr lang="en-US" b="1"/>
              <a:t>Delegator</a:t>
            </a:r>
          </a:p>
          <a:p>
            <a:pPr eaLnBrk="0" hangingPunct="0"/>
            <a:r>
              <a:rPr lang="en-US" b="1"/>
              <a:t>Direction Setter</a:t>
            </a:r>
          </a:p>
        </p:txBody>
      </p:sp>
      <p:sp>
        <p:nvSpPr>
          <p:cNvPr id="23564" name="Rectangle 13"/>
          <p:cNvSpPr>
            <a:spLocks noChangeArrowheads="1"/>
          </p:cNvSpPr>
          <p:nvPr/>
        </p:nvSpPr>
        <p:spPr bwMode="auto">
          <a:xfrm>
            <a:off x="4921250" y="5370513"/>
            <a:ext cx="2349500" cy="366712"/>
          </a:xfrm>
          <a:prstGeom prst="rect">
            <a:avLst/>
          </a:prstGeom>
          <a:noFill/>
          <a:ln w="9525">
            <a:noFill/>
            <a:miter lim="800000"/>
            <a:headEnd/>
            <a:tailEnd/>
          </a:ln>
        </p:spPr>
        <p:txBody>
          <a:bodyPr wrap="none" lIns="92075" tIns="46038" rIns="92075" bIns="46038">
            <a:spAutoFit/>
          </a:bodyPr>
          <a:lstStyle/>
          <a:p>
            <a:pPr eaLnBrk="0" hangingPunct="0"/>
            <a:r>
              <a:rPr lang="en-US" b="1"/>
              <a:t>Doer/Decision Maker</a:t>
            </a:r>
          </a:p>
        </p:txBody>
      </p:sp>
      <p:sp>
        <p:nvSpPr>
          <p:cNvPr id="23565" name="Line 14"/>
          <p:cNvSpPr>
            <a:spLocks noChangeShapeType="1"/>
          </p:cNvSpPr>
          <p:nvPr/>
        </p:nvSpPr>
        <p:spPr bwMode="auto">
          <a:xfrm>
            <a:off x="517525" y="3048000"/>
            <a:ext cx="8305800" cy="0"/>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23566" name="Freeform 15" descr="Turbulence image"/>
          <p:cNvSpPr>
            <a:spLocks/>
          </p:cNvSpPr>
          <p:nvPr/>
        </p:nvSpPr>
        <p:spPr bwMode="auto">
          <a:xfrm>
            <a:off x="1798638" y="0"/>
            <a:ext cx="6026150" cy="5681663"/>
          </a:xfrm>
          <a:custGeom>
            <a:avLst/>
            <a:gdLst>
              <a:gd name="T0" fmla="*/ 0 w 3796"/>
              <a:gd name="T1" fmla="*/ 2147483647 h 3579"/>
              <a:gd name="T2" fmla="*/ 2147483647 w 3796"/>
              <a:gd name="T3" fmla="*/ 2147483647 h 3579"/>
              <a:gd name="T4" fmla="*/ 2147483647 w 3796"/>
              <a:gd name="T5" fmla="*/ 2147483647 h 3579"/>
              <a:gd name="T6" fmla="*/ 2147483647 w 3796"/>
              <a:gd name="T7" fmla="*/ 2147483647 h 3579"/>
              <a:gd name="T8" fmla="*/ 2147483647 w 3796"/>
              <a:gd name="T9" fmla="*/ 2147483647 h 3579"/>
              <a:gd name="T10" fmla="*/ 2147483647 w 3796"/>
              <a:gd name="T11" fmla="*/ 2147483647 h 3579"/>
              <a:gd name="T12" fmla="*/ 2147483647 w 3796"/>
              <a:gd name="T13" fmla="*/ 2147483647 h 3579"/>
              <a:gd name="T14" fmla="*/ 2147483647 w 3796"/>
              <a:gd name="T15" fmla="*/ 2147483647 h 3579"/>
              <a:gd name="T16" fmla="*/ 2147483647 w 3796"/>
              <a:gd name="T17" fmla="*/ 2147483647 h 3579"/>
              <a:gd name="T18" fmla="*/ 2147483647 w 3796"/>
              <a:gd name="T19" fmla="*/ 2147483647 h 3579"/>
              <a:gd name="T20" fmla="*/ 2147483647 w 3796"/>
              <a:gd name="T21" fmla="*/ 2147483647 h 3579"/>
              <a:gd name="T22" fmla="*/ 2147483647 w 3796"/>
              <a:gd name="T23" fmla="*/ 2147483647 h 3579"/>
              <a:gd name="T24" fmla="*/ 2147483647 w 3796"/>
              <a:gd name="T25" fmla="*/ 2147483647 h 3579"/>
              <a:gd name="T26" fmla="*/ 2147483647 w 3796"/>
              <a:gd name="T27" fmla="*/ 2147483647 h 3579"/>
              <a:gd name="T28" fmla="*/ 2147483647 w 3796"/>
              <a:gd name="T29" fmla="*/ 2147483647 h 3579"/>
              <a:gd name="T30" fmla="*/ 2147483647 w 3796"/>
              <a:gd name="T31" fmla="*/ 2147483647 h 3579"/>
              <a:gd name="T32" fmla="*/ 2147483647 w 3796"/>
              <a:gd name="T33" fmla="*/ 2147483647 h 3579"/>
              <a:gd name="T34" fmla="*/ 2147483647 w 3796"/>
              <a:gd name="T35" fmla="*/ 2147483647 h 3579"/>
              <a:gd name="T36" fmla="*/ 2147483647 w 3796"/>
              <a:gd name="T37" fmla="*/ 2147483647 h 3579"/>
              <a:gd name="T38" fmla="*/ 2147483647 w 3796"/>
              <a:gd name="T39" fmla="*/ 2147483647 h 3579"/>
              <a:gd name="T40" fmla="*/ 2147483647 w 3796"/>
              <a:gd name="T41" fmla="*/ 2147483647 h 3579"/>
              <a:gd name="T42" fmla="*/ 2147483647 w 3796"/>
              <a:gd name="T43" fmla="*/ 2147483647 h 3579"/>
              <a:gd name="T44" fmla="*/ 2147483647 w 3796"/>
              <a:gd name="T45" fmla="*/ 2147483647 h 3579"/>
              <a:gd name="T46" fmla="*/ 2147483647 w 3796"/>
              <a:gd name="T47" fmla="*/ 2147483647 h 3579"/>
              <a:gd name="T48" fmla="*/ 2147483647 w 3796"/>
              <a:gd name="T49" fmla="*/ 2147483647 h 3579"/>
              <a:gd name="T50" fmla="*/ 2147483647 w 3796"/>
              <a:gd name="T51" fmla="*/ 2147483647 h 3579"/>
              <a:gd name="T52" fmla="*/ 2147483647 w 3796"/>
              <a:gd name="T53" fmla="*/ 2147483647 h 3579"/>
              <a:gd name="T54" fmla="*/ 2147483647 w 3796"/>
              <a:gd name="T55" fmla="*/ 2147483647 h 3579"/>
              <a:gd name="T56" fmla="*/ 2147483647 w 3796"/>
              <a:gd name="T57" fmla="*/ 2147483647 h 3579"/>
              <a:gd name="T58" fmla="*/ 2147483647 w 3796"/>
              <a:gd name="T59" fmla="*/ 2147483647 h 3579"/>
              <a:gd name="T60" fmla="*/ 2147483647 w 3796"/>
              <a:gd name="T61" fmla="*/ 2147483647 h 3579"/>
              <a:gd name="T62" fmla="*/ 2147483647 w 3796"/>
              <a:gd name="T63" fmla="*/ 2147483647 h 3579"/>
              <a:gd name="T64" fmla="*/ 2147483647 w 3796"/>
              <a:gd name="T65" fmla="*/ 2147483647 h 3579"/>
              <a:gd name="T66" fmla="*/ 2147483647 w 3796"/>
              <a:gd name="T67" fmla="*/ 0 h 357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796"/>
              <a:gd name="T103" fmla="*/ 0 h 3579"/>
              <a:gd name="T104" fmla="*/ 3796 w 3796"/>
              <a:gd name="T105" fmla="*/ 3579 h 357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796" h="3579">
                <a:moveTo>
                  <a:pt x="0" y="3483"/>
                </a:moveTo>
                <a:cubicBezTo>
                  <a:pt x="43" y="3495"/>
                  <a:pt x="165" y="3549"/>
                  <a:pt x="256" y="3557"/>
                </a:cubicBezTo>
                <a:cubicBezTo>
                  <a:pt x="347" y="3565"/>
                  <a:pt x="426" y="3579"/>
                  <a:pt x="548" y="3529"/>
                </a:cubicBezTo>
                <a:cubicBezTo>
                  <a:pt x="670" y="3479"/>
                  <a:pt x="949" y="3316"/>
                  <a:pt x="987" y="3255"/>
                </a:cubicBezTo>
                <a:cubicBezTo>
                  <a:pt x="1025" y="3194"/>
                  <a:pt x="850" y="3170"/>
                  <a:pt x="777" y="3164"/>
                </a:cubicBezTo>
                <a:cubicBezTo>
                  <a:pt x="704" y="3158"/>
                  <a:pt x="540" y="3196"/>
                  <a:pt x="548" y="3219"/>
                </a:cubicBezTo>
                <a:cubicBezTo>
                  <a:pt x="556" y="3242"/>
                  <a:pt x="729" y="3307"/>
                  <a:pt x="823" y="3301"/>
                </a:cubicBezTo>
                <a:cubicBezTo>
                  <a:pt x="917" y="3295"/>
                  <a:pt x="1028" y="3243"/>
                  <a:pt x="1115" y="3182"/>
                </a:cubicBezTo>
                <a:cubicBezTo>
                  <a:pt x="1202" y="3121"/>
                  <a:pt x="1274" y="3025"/>
                  <a:pt x="1344" y="2935"/>
                </a:cubicBezTo>
                <a:cubicBezTo>
                  <a:pt x="1414" y="2845"/>
                  <a:pt x="1554" y="2710"/>
                  <a:pt x="1536" y="2643"/>
                </a:cubicBezTo>
                <a:cubicBezTo>
                  <a:pt x="1518" y="2576"/>
                  <a:pt x="1327" y="2545"/>
                  <a:pt x="1234" y="2533"/>
                </a:cubicBezTo>
                <a:cubicBezTo>
                  <a:pt x="1141" y="2521"/>
                  <a:pt x="1024" y="2544"/>
                  <a:pt x="978" y="2570"/>
                </a:cubicBezTo>
                <a:cubicBezTo>
                  <a:pt x="932" y="2596"/>
                  <a:pt x="902" y="2665"/>
                  <a:pt x="960" y="2688"/>
                </a:cubicBezTo>
                <a:cubicBezTo>
                  <a:pt x="1018" y="2711"/>
                  <a:pt x="1216" y="2755"/>
                  <a:pt x="1326" y="2706"/>
                </a:cubicBezTo>
                <a:cubicBezTo>
                  <a:pt x="1436" y="2657"/>
                  <a:pt x="1527" y="2518"/>
                  <a:pt x="1618" y="2396"/>
                </a:cubicBezTo>
                <a:cubicBezTo>
                  <a:pt x="1709" y="2274"/>
                  <a:pt x="1783" y="2068"/>
                  <a:pt x="1874" y="1975"/>
                </a:cubicBezTo>
                <a:cubicBezTo>
                  <a:pt x="1965" y="1882"/>
                  <a:pt x="2088" y="1894"/>
                  <a:pt x="2167" y="1838"/>
                </a:cubicBezTo>
                <a:cubicBezTo>
                  <a:pt x="2246" y="1782"/>
                  <a:pt x="2376" y="1693"/>
                  <a:pt x="2350" y="1637"/>
                </a:cubicBezTo>
                <a:cubicBezTo>
                  <a:pt x="2324" y="1581"/>
                  <a:pt x="2166" y="1514"/>
                  <a:pt x="2011" y="1499"/>
                </a:cubicBezTo>
                <a:cubicBezTo>
                  <a:pt x="1856" y="1484"/>
                  <a:pt x="1539" y="1515"/>
                  <a:pt x="1417" y="1546"/>
                </a:cubicBezTo>
                <a:cubicBezTo>
                  <a:pt x="1295" y="1577"/>
                  <a:pt x="1284" y="1645"/>
                  <a:pt x="1280" y="1683"/>
                </a:cubicBezTo>
                <a:cubicBezTo>
                  <a:pt x="1276" y="1721"/>
                  <a:pt x="1303" y="1759"/>
                  <a:pt x="1390" y="1774"/>
                </a:cubicBezTo>
                <a:cubicBezTo>
                  <a:pt x="1477" y="1789"/>
                  <a:pt x="1675" y="1792"/>
                  <a:pt x="1801" y="1774"/>
                </a:cubicBezTo>
                <a:cubicBezTo>
                  <a:pt x="1927" y="1756"/>
                  <a:pt x="2044" y="1743"/>
                  <a:pt x="2148" y="1664"/>
                </a:cubicBezTo>
                <a:cubicBezTo>
                  <a:pt x="2252" y="1585"/>
                  <a:pt x="2339" y="1430"/>
                  <a:pt x="2423" y="1299"/>
                </a:cubicBezTo>
                <a:cubicBezTo>
                  <a:pt x="2507" y="1168"/>
                  <a:pt x="2544" y="966"/>
                  <a:pt x="2651" y="878"/>
                </a:cubicBezTo>
                <a:cubicBezTo>
                  <a:pt x="2758" y="790"/>
                  <a:pt x="2915" y="806"/>
                  <a:pt x="3063" y="768"/>
                </a:cubicBezTo>
                <a:cubicBezTo>
                  <a:pt x="3211" y="730"/>
                  <a:pt x="3428" y="727"/>
                  <a:pt x="3538" y="649"/>
                </a:cubicBezTo>
                <a:cubicBezTo>
                  <a:pt x="3648" y="571"/>
                  <a:pt x="3796" y="389"/>
                  <a:pt x="3721" y="302"/>
                </a:cubicBezTo>
                <a:cubicBezTo>
                  <a:pt x="3646" y="215"/>
                  <a:pt x="3279" y="137"/>
                  <a:pt x="3090" y="128"/>
                </a:cubicBezTo>
                <a:cubicBezTo>
                  <a:pt x="2901" y="119"/>
                  <a:pt x="2668" y="201"/>
                  <a:pt x="2587" y="247"/>
                </a:cubicBezTo>
                <a:cubicBezTo>
                  <a:pt x="2506" y="293"/>
                  <a:pt x="2512" y="380"/>
                  <a:pt x="2606" y="403"/>
                </a:cubicBezTo>
                <a:cubicBezTo>
                  <a:pt x="2700" y="426"/>
                  <a:pt x="2979" y="451"/>
                  <a:pt x="3154" y="384"/>
                </a:cubicBezTo>
                <a:cubicBezTo>
                  <a:pt x="3329" y="317"/>
                  <a:pt x="3552" y="80"/>
                  <a:pt x="3657" y="0"/>
                </a:cubicBezTo>
              </a:path>
            </a:pathLst>
          </a:custGeom>
          <a:noFill/>
          <a:ln w="50800" cap="rnd">
            <a:solidFill>
              <a:srgbClr val="FF6600"/>
            </a:solidFill>
            <a:round/>
            <a:headEnd/>
            <a:tailEnd type="stealth" w="med" len="med"/>
          </a:ln>
        </p:spPr>
        <p:txBody>
          <a:bodyPr/>
          <a:lstStyle/>
          <a:p>
            <a:endParaRPr lang="en-US"/>
          </a:p>
        </p:txBody>
      </p:sp>
      <p:sp>
        <p:nvSpPr>
          <p:cNvPr id="23567" name="Rectangle 16" descr="Turbulence"/>
          <p:cNvSpPr>
            <a:spLocks noChangeArrowheads="1"/>
          </p:cNvSpPr>
          <p:nvPr/>
        </p:nvSpPr>
        <p:spPr bwMode="auto">
          <a:xfrm rot="-2280000">
            <a:off x="3981450" y="2919413"/>
            <a:ext cx="1274763" cy="274637"/>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23568" name="Rectangle 17" descr="Turbulence"/>
          <p:cNvSpPr>
            <a:spLocks noChangeArrowheads="1"/>
          </p:cNvSpPr>
          <p:nvPr/>
        </p:nvSpPr>
        <p:spPr bwMode="auto">
          <a:xfrm rot="-2280000">
            <a:off x="2082800" y="5191125"/>
            <a:ext cx="1274763" cy="274638"/>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23569" name="Rectangle 18" descr="Turbulence"/>
          <p:cNvSpPr>
            <a:spLocks noChangeArrowheads="1"/>
          </p:cNvSpPr>
          <p:nvPr/>
        </p:nvSpPr>
        <p:spPr bwMode="auto">
          <a:xfrm rot="-2280000">
            <a:off x="6403975" y="665163"/>
            <a:ext cx="1274763" cy="274637"/>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
        <p:nvSpPr>
          <p:cNvPr id="23570" name="Rectangle 19" descr="Turbulence"/>
          <p:cNvSpPr>
            <a:spLocks noChangeArrowheads="1"/>
          </p:cNvSpPr>
          <p:nvPr/>
        </p:nvSpPr>
        <p:spPr bwMode="auto">
          <a:xfrm rot="-2280000">
            <a:off x="3027363" y="4362450"/>
            <a:ext cx="1274762" cy="274638"/>
          </a:xfrm>
          <a:prstGeom prst="rect">
            <a:avLst/>
          </a:prstGeom>
          <a:noFill/>
          <a:ln w="9525">
            <a:noFill/>
            <a:miter lim="800000"/>
            <a:headEnd/>
            <a:tailEnd/>
          </a:ln>
        </p:spPr>
        <p:txBody>
          <a:bodyPr wrap="none" lIns="92075" tIns="46038" rIns="92075" bIns="46038">
            <a:spAutoFit/>
          </a:bodyPr>
          <a:lstStyle/>
          <a:p>
            <a:pPr eaLnBrk="0" hangingPunct="0"/>
            <a:r>
              <a:rPr lang="en-US" sz="1200" b="1" dirty="0"/>
              <a:t>TURBULENCE</a:t>
            </a:r>
            <a:endParaRPr lang="en-US" sz="1600" b="1"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rrowheads="1"/>
          </p:cNvSpPr>
          <p:nvPr>
            <p:ph type="title"/>
          </p:nvPr>
        </p:nvSpPr>
        <p:spPr>
          <a:noFill/>
        </p:spPr>
        <p:txBody>
          <a:bodyPr lIns="92075" tIns="46038" rIns="92075" bIns="46038" anchor="t"/>
          <a:lstStyle/>
          <a:p>
            <a:r>
              <a:rPr lang="en-US" altLang="en-US" sz="4400" dirty="0">
                <a:effectLst/>
              </a:rPr>
              <a:t>Preparation for Your Journey</a:t>
            </a:r>
          </a:p>
        </p:txBody>
      </p:sp>
      <p:sp>
        <p:nvSpPr>
          <p:cNvPr id="25602" name="Rectangle 3"/>
          <p:cNvSpPr>
            <a:spLocks noGrp="1" noChangeArrowheads="1"/>
          </p:cNvSpPr>
          <p:nvPr>
            <p:ph idx="1"/>
          </p:nvPr>
        </p:nvSpPr>
        <p:spPr>
          <a:noFill/>
        </p:spPr>
        <p:txBody>
          <a:bodyPr lIns="92075" tIns="46038" rIns="92075" bIns="46038"/>
          <a:lstStyle/>
          <a:p>
            <a:pPr>
              <a:spcBef>
                <a:spcPct val="0"/>
              </a:spcBef>
              <a:spcAft>
                <a:spcPct val="50000"/>
              </a:spcAft>
              <a:buClr>
                <a:srgbClr val="006666"/>
              </a:buClr>
              <a:buSzPct val="85000"/>
              <a:buFontTx/>
              <a:buChar char="•"/>
              <a:tabLst>
                <a:tab pos="685800" algn="l"/>
              </a:tabLst>
            </a:pPr>
            <a:r>
              <a:rPr lang="en-US" altLang="en-US" sz="2800">
                <a:effectLst/>
              </a:rPr>
              <a:t>Map the “territory”</a:t>
            </a:r>
          </a:p>
          <a:p>
            <a:pPr>
              <a:spcBef>
                <a:spcPct val="0"/>
              </a:spcBef>
              <a:spcAft>
                <a:spcPct val="50000"/>
              </a:spcAft>
              <a:buClr>
                <a:srgbClr val="006666"/>
              </a:buClr>
              <a:buSzPct val="85000"/>
              <a:buFontTx/>
              <a:buChar char="•"/>
              <a:tabLst>
                <a:tab pos="685800" algn="l"/>
              </a:tabLst>
            </a:pPr>
            <a:endParaRPr lang="en-US" altLang="en-US" sz="2800">
              <a:effectLst/>
            </a:endParaRPr>
          </a:p>
          <a:p>
            <a:pPr>
              <a:spcBef>
                <a:spcPct val="0"/>
              </a:spcBef>
              <a:spcAft>
                <a:spcPct val="50000"/>
              </a:spcAft>
              <a:buClr>
                <a:srgbClr val="006666"/>
              </a:buClr>
              <a:buSzPct val="85000"/>
              <a:buFontTx/>
              <a:buChar char="•"/>
              <a:tabLst>
                <a:tab pos="685800" algn="l"/>
              </a:tabLst>
            </a:pPr>
            <a:r>
              <a:rPr lang="en-US" altLang="en-US" sz="2800">
                <a:effectLst/>
              </a:rPr>
              <a:t>Know the stages, the red flags, and your changing role</a:t>
            </a:r>
          </a:p>
          <a:p>
            <a:pPr>
              <a:spcBef>
                <a:spcPct val="0"/>
              </a:spcBef>
              <a:spcAft>
                <a:spcPct val="50000"/>
              </a:spcAft>
              <a:buClr>
                <a:srgbClr val="006666"/>
              </a:buClr>
              <a:buSzPct val="85000"/>
              <a:buFontTx/>
              <a:buChar char="•"/>
              <a:tabLst>
                <a:tab pos="685800" algn="l"/>
              </a:tabLst>
            </a:pPr>
            <a:endParaRPr lang="en-US" altLang="en-US" sz="2800">
              <a:effectLst/>
            </a:endParaRPr>
          </a:p>
          <a:p>
            <a:pPr>
              <a:spcBef>
                <a:spcPct val="0"/>
              </a:spcBef>
              <a:spcAft>
                <a:spcPct val="50000"/>
              </a:spcAft>
              <a:buClr>
                <a:srgbClr val="006666"/>
              </a:buClr>
              <a:buSzPct val="85000"/>
              <a:buFontTx/>
              <a:buChar char="•"/>
              <a:tabLst>
                <a:tab pos="685800" algn="l"/>
              </a:tabLst>
            </a:pPr>
            <a:r>
              <a:rPr lang="en-US" altLang="en-US" sz="2800">
                <a:effectLst/>
              </a:rPr>
              <a:t>Learn from CEOs who’ve “been there”</a:t>
            </a:r>
          </a:p>
          <a:p>
            <a:pPr>
              <a:spcBef>
                <a:spcPct val="0"/>
              </a:spcBef>
              <a:spcAft>
                <a:spcPct val="50000"/>
              </a:spcAft>
              <a:buClr>
                <a:srgbClr val="006666"/>
              </a:buClr>
              <a:buSzPct val="85000"/>
              <a:buFontTx/>
              <a:buChar char="•"/>
              <a:tabLst>
                <a:tab pos="685800" algn="l"/>
              </a:tabLst>
            </a:pPr>
            <a:endParaRPr lang="en-US" altLang="en-US" sz="2800">
              <a:effectLst/>
            </a:endParaRPr>
          </a:p>
          <a:p>
            <a:pPr>
              <a:spcBef>
                <a:spcPct val="0"/>
              </a:spcBef>
              <a:spcAft>
                <a:spcPct val="50000"/>
              </a:spcAft>
              <a:buClr>
                <a:srgbClr val="006666"/>
              </a:buClr>
              <a:buSzPct val="85000"/>
              <a:buFontTx/>
              <a:buChar char="•"/>
              <a:tabLst>
                <a:tab pos="685800" algn="l"/>
              </a:tabLst>
            </a:pPr>
            <a:r>
              <a:rPr lang="en-US" altLang="en-US" sz="2800">
                <a:effectLst/>
              </a:rPr>
              <a:t>Recognize the critical choices you must make</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PPTVERSION" val="XP"/>
  <p:tag name="ISGAMESHOW" val="False"/>
</p:tagLst>
</file>

<file path=ppt/theme/theme1.xml><?xml version="1.0" encoding="utf-8"?>
<a:theme xmlns:a="http://schemas.openxmlformats.org/drawingml/2006/main" name="2-NJSOM_2L-SansEMB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MBA_JSOM-Template2022 [Read-Only]" id="{CE35F545-2864-4197-81F3-A11CDB49F30E}" vid="{32C5110A-01D9-4843-9B6A-3E93BBCDE7D6}"/>
    </a:ext>
  </a:extLst>
</a:theme>
</file>

<file path=ppt/theme/theme2.xml><?xml version="1.0" encoding="utf-8"?>
<a:theme xmlns:a="http://schemas.openxmlformats.org/drawingml/2006/main" name="1-JSOM_EMB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MBA_JSOM-Template2022 [Read-Only]" id="{CE35F545-2864-4197-81F3-A11CDB49F30E}" vid="{72723131-9E90-4DC6-B230-BAAF81002C83}"/>
    </a:ext>
  </a:extLst>
</a:theme>
</file>

<file path=ppt/theme/theme3.xml><?xml version="1.0" encoding="utf-8"?>
<a:theme xmlns:a="http://schemas.openxmlformats.org/drawingml/2006/main" name="1_1-JSOM_EMB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MBA_JSOM-Template2022 [Read-Only]" id="{CE35F545-2864-4197-81F3-A11CDB49F30E}" vid="{72723131-9E90-4DC6-B230-BAAF81002C83}"/>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Session 31 - Chapter 16b</Template>
  <TotalTime>6003</TotalTime>
  <Words>7752</Words>
  <Application>Microsoft Office PowerPoint</Application>
  <PresentationFormat>On-screen Show (4:3)</PresentationFormat>
  <Paragraphs>971</Paragraphs>
  <Slides>67</Slides>
  <Notes>34</Notes>
  <HiddenSlides>0</HiddenSlides>
  <MMClips>3</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67</vt:i4>
      </vt:variant>
    </vt:vector>
  </HeadingPairs>
  <TitlesOfParts>
    <vt:vector size="81" baseType="lpstr">
      <vt:lpstr>Arial</vt:lpstr>
      <vt:lpstr>CommonBullets</vt:lpstr>
      <vt:lpstr>Courier New</vt:lpstr>
      <vt:lpstr>DIN Pro Cond Bold</vt:lpstr>
      <vt:lpstr>DIN Pro Condensed</vt:lpstr>
      <vt:lpstr>DIN Pro Condensed Medium</vt:lpstr>
      <vt:lpstr>Garamond</vt:lpstr>
      <vt:lpstr>Times</vt:lpstr>
      <vt:lpstr>Times New Roman</vt:lpstr>
      <vt:lpstr>Verdana</vt:lpstr>
      <vt:lpstr>Wingdings</vt:lpstr>
      <vt:lpstr>2-NJSOM_2L-SansEMBA</vt:lpstr>
      <vt:lpstr>1-JSOM_EMBA</vt:lpstr>
      <vt:lpstr>1_1-JSOM_EMBA</vt:lpstr>
      <vt:lpstr>PowerPoint Presentation</vt:lpstr>
      <vt:lpstr>Building a Successful Company:  Your Role as CEO</vt:lpstr>
      <vt:lpstr>Overview</vt:lpstr>
      <vt:lpstr>Transform or Die</vt:lpstr>
      <vt:lpstr>Classic Entrepreneurial Strengths</vt:lpstr>
      <vt:lpstr>Things Great Entrepreneurial Leaders Must Learn</vt:lpstr>
      <vt:lpstr>Stages of Growth: Company Goals</vt:lpstr>
      <vt:lpstr>Evolution of the CEO and Team</vt:lpstr>
      <vt:lpstr>Preparation for Your Journey</vt:lpstr>
      <vt:lpstr>Stages of Growth:  Leadership Required </vt:lpstr>
      <vt:lpstr>Start Up Red Flags of Turbulence</vt:lpstr>
      <vt:lpstr>Initial Growth:  Leadership Required</vt:lpstr>
      <vt:lpstr>Company Goals-Initial Growth Stage</vt:lpstr>
      <vt:lpstr>Company Characteristics-Initial Growth Stage</vt:lpstr>
      <vt:lpstr>Red Flags-Signals for Changing Your Role</vt:lpstr>
      <vt:lpstr>Dangers if You Don’t Change</vt:lpstr>
      <vt:lpstr>Critical Responsibilities-Initial Growth Stage</vt:lpstr>
      <vt:lpstr>Personal Changes-Your Leadership Role</vt:lpstr>
      <vt:lpstr>Rapid Growth:  Leadership Required</vt:lpstr>
      <vt:lpstr>Company Goals-Rapid Growth Stage</vt:lpstr>
      <vt:lpstr>Company Characteristics-Rapid Growth Stage</vt:lpstr>
      <vt:lpstr>Red Flags-Signals for Changing Your Role</vt:lpstr>
      <vt:lpstr>Dangers if You Don’t Change</vt:lpstr>
      <vt:lpstr>Critical Responsibilities:  Rapid Growth Stage</vt:lpstr>
      <vt:lpstr>Personal Changes-Your Leadership Role</vt:lpstr>
      <vt:lpstr>Continuous Growth:  Leadership Required</vt:lpstr>
      <vt:lpstr>Company Goals-Continuous Growth Stage</vt:lpstr>
      <vt:lpstr>Company Characteristics-Continuous Growth Stage</vt:lpstr>
      <vt:lpstr>Red Flags-Signals for Changing Your Role</vt:lpstr>
      <vt:lpstr>Dangers if You Don’t Change</vt:lpstr>
      <vt:lpstr>Critical Responsibilities-Continuous Growth Stage</vt:lpstr>
      <vt:lpstr>Personal Changes to Your Leadership Role</vt:lpstr>
      <vt:lpstr>Keys to Building a Successful Company:  Ask and Find Out</vt:lpstr>
      <vt:lpstr>Summary and Discussion Insight</vt:lpstr>
      <vt:lpstr>Entrepreneurial Leadership The Board – Essential Team Member</vt:lpstr>
      <vt:lpstr>Overview</vt:lpstr>
      <vt:lpstr>Key to Success</vt:lpstr>
      <vt:lpstr>BoD Overview</vt:lpstr>
      <vt:lpstr>BoD Overview (cont’d)</vt:lpstr>
      <vt:lpstr>Role of Boards</vt:lpstr>
      <vt:lpstr>Directors’ Roles and Responsibilities</vt:lpstr>
      <vt:lpstr>BoD Composition:  Importance  of Director Attributes*</vt:lpstr>
      <vt:lpstr>Importance of Board Members</vt:lpstr>
      <vt:lpstr>PowerPoint Presentation</vt:lpstr>
      <vt:lpstr>CEO is Held Accountable</vt:lpstr>
      <vt:lpstr>The Board Needs Leadership</vt:lpstr>
      <vt:lpstr>The Board Needs Leadership</vt:lpstr>
      <vt:lpstr>Board Behavior</vt:lpstr>
      <vt:lpstr>CEO Performance Review</vt:lpstr>
      <vt:lpstr>CEO Performance Review:  Sample Questions</vt:lpstr>
      <vt:lpstr>CEO Performance Review: Sample Questions (cont’d)</vt:lpstr>
      <vt:lpstr>Board Evolution</vt:lpstr>
      <vt:lpstr>Conflict Between Management and Board Members</vt:lpstr>
      <vt:lpstr>Dysfunctional Boards</vt:lpstr>
      <vt:lpstr>Suggested Board Meeting Calendar</vt:lpstr>
      <vt:lpstr>BoD Meeting “Mechanics”</vt:lpstr>
      <vt:lpstr>BoD Meeting “Mechanics” (cont’d)</vt:lpstr>
      <vt:lpstr>Monthly BoD Package Table of Contents</vt:lpstr>
      <vt:lpstr>Functional Reviews:  Sample Presentation Outline</vt:lpstr>
      <vt:lpstr>BoD Meeting Agenda – An Example </vt:lpstr>
      <vt:lpstr>Functional Review Presentation Outlines – Examples (cont’d)</vt:lpstr>
      <vt:lpstr>Functional Review Presentation Outlines – Examples (cont’d)</vt:lpstr>
      <vt:lpstr>Functional Review Presentation Outlines – Examples (cont’d)</vt:lpstr>
      <vt:lpstr>The Board – CEO Self Evaluation</vt:lpstr>
      <vt:lpstr>The Board – CEO Self Evaluation (cont’d)</vt:lpstr>
      <vt:lpstr>Summary and Discussion Insights</vt:lpstr>
      <vt:lpstr>Summary and Discussion Insight</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31 Organizational Behavior BA 3361</dc:title>
  <dc:creator>Kimzey, Jackie</dc:creator>
  <cp:lastModifiedBy>Dennis Nguyen</cp:lastModifiedBy>
  <cp:revision>89</cp:revision>
  <dcterms:created xsi:type="dcterms:W3CDTF">2009-07-24T16:55:05Z</dcterms:created>
  <dcterms:modified xsi:type="dcterms:W3CDTF">2023-04-03T17:42:25Z</dcterms:modified>
</cp:coreProperties>
</file>